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257" r:id="rId5"/>
    <p:sldId id="389" r:id="rId6"/>
    <p:sldId id="317" r:id="rId7"/>
    <p:sldId id="384" r:id="rId8"/>
    <p:sldId id="279" r:id="rId9"/>
    <p:sldId id="278" r:id="rId10"/>
    <p:sldId id="268" r:id="rId11"/>
    <p:sldId id="321" r:id="rId12"/>
    <p:sldId id="391" r:id="rId13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3725" autoAdjust="0"/>
  </p:normalViewPr>
  <p:slideViewPr>
    <p:cSldViewPr snapToGrid="0">
      <p:cViewPr>
        <p:scale>
          <a:sx n="100" d="100"/>
          <a:sy n="100" d="100"/>
        </p:scale>
        <p:origin x="58" y="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E7A67B-0B31-4277-AC38-EACC797B8A6F}" type="datetime1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631982-23A7-4AAC-9962-80E5FE748967}" type="datetime1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A61E9D1-BF42-4EC0-B8FA-48BB14C27E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169DE78-31D4-4ACE-9E53-8F5B4185DCFD}" type="datetime1">
              <a:rPr lang="ru-RU" smtClean="0"/>
              <a:t>19.04.2022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F09585-046A-499B-8378-B49E9590692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DF2EACF9-40BB-4401-8168-0D158E173CEA}" type="datetime1">
              <a:rPr lang="ru-RU" smtClean="0"/>
              <a:t>19.04.2022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35FE145-85EA-409B-90E4-DB035B9875E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F1E7CF4-04B8-46EE-AAB3-3E09B68C114C}" type="datetime1">
              <a:rPr lang="ru-RU" smtClean="0"/>
              <a:t>19.04.2022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7B8D98-008B-484D-A35D-B192A9C3C93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7C87B5A-1538-4BC2-8D0B-CE9F7388E7C6}" type="datetime1">
              <a:rPr lang="ru-RU" smtClean="0"/>
              <a:t>19.04.2022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D09CB6-706A-499E-B469-C7567F8D489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42D6A89-D4A6-4859-94E4-A231ECD78CF7}" type="datetime1">
              <a:rPr lang="ru-RU" smtClean="0"/>
              <a:t>19.04.2022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ru-RU" sz="4800"/>
              <a:t>3DFloat</a:t>
            </a:r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938AD48E-7D67-4BE9-97B6-DB64DE525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B6FF8E2-165B-49EB-8120-14190F9491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xmlns="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Содержимое с 3 столбц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ru-RU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ru-RU"/>
              <a:t>Образец заголовка</a:t>
            </a: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xmlns="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17" name="Объект 3">
            <a:extLst>
              <a:ext uri="{FF2B5EF4-FFF2-40B4-BE49-F238E27FC236}">
                <a16:creationId xmlns:a16="http://schemas.microsoft.com/office/drawing/2014/main" xmlns="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22" name="Текст 4">
            <a:extLst>
              <a:ext uri="{FF2B5EF4-FFF2-40B4-BE49-F238E27FC236}">
                <a16:creationId xmlns:a16="http://schemas.microsoft.com/office/drawing/2014/main" xmlns="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ru-RU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ru-RU"/>
              <a:t>Образец текста</a:t>
            </a:r>
          </a:p>
        </p:txBody>
      </p:sp>
      <p:sp>
        <p:nvSpPr>
          <p:cNvPr id="23" name="Объект 5">
            <a:extLst>
              <a:ext uri="{FF2B5EF4-FFF2-40B4-BE49-F238E27FC236}">
                <a16:creationId xmlns:a16="http://schemas.microsoft.com/office/drawing/2014/main" xmlns="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8" name="Текст 4">
            <a:extLst>
              <a:ext uri="{FF2B5EF4-FFF2-40B4-BE49-F238E27FC236}">
                <a16:creationId xmlns:a16="http://schemas.microsoft.com/office/drawing/2014/main" xmlns="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ru-RU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ru-RU"/>
              <a:t>Щелкните, чтобы ИЗМЕНИТЬ</a:t>
            </a:r>
          </a:p>
        </p:txBody>
      </p:sp>
      <p:sp>
        <p:nvSpPr>
          <p:cNvPr id="21" name="Объект 5">
            <a:extLst>
              <a:ext uri="{FF2B5EF4-FFF2-40B4-BE49-F238E27FC236}">
                <a16:creationId xmlns:a16="http://schemas.microsoft.com/office/drawing/2014/main" xmlns="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Свод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46AF837-10C6-44A5-B8D6-960A57487B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1">
            <a:extLst>
              <a:ext uri="{FF2B5EF4-FFF2-40B4-BE49-F238E27FC236}">
                <a16:creationId xmlns:a16="http://schemas.microsoft.com/office/drawing/2014/main" xmlns="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1" name="Подзаголовок 2">
            <a:extLst>
              <a:ext uri="{FF2B5EF4-FFF2-40B4-BE49-F238E27FC236}">
                <a16:creationId xmlns:a16="http://schemas.microsoft.com/office/drawing/2014/main" xmlns="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ru-RU">
                <a:solidFill>
                  <a:schemeClr val="tx1">
                    <a:alpha val="60000"/>
                  </a:schemeClr>
                </a:solidFill>
              </a:rPr>
              <a:t>Образец подзаголовка</a:t>
            </a:r>
            <a:endParaRPr lang="ru-RU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Рисунок 39">
            <a:extLst>
              <a:ext uri="{FF2B5EF4-FFF2-40B4-BE49-F238E27FC236}">
                <a16:creationId xmlns:a16="http://schemas.microsoft.com/office/drawing/2014/main" xmlns="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2" name="Рисунок 41">
            <a:extLst>
              <a:ext uri="{FF2B5EF4-FFF2-40B4-BE49-F238E27FC236}">
                <a16:creationId xmlns:a16="http://schemas.microsoft.com/office/drawing/2014/main" xmlns="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06966E3E-9B30-4375-AC9A-23256CC87D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Полилиния: Фигура 43">
              <a:extLst>
                <a:ext uri="{FF2B5EF4-FFF2-40B4-BE49-F238E27FC236}">
                  <a16:creationId xmlns:a16="http://schemas.microsoft.com/office/drawing/2014/main" xmlns="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46" name="Полилиния: Фигура 45">
              <a:extLst>
                <a:ext uri="{FF2B5EF4-FFF2-40B4-BE49-F238E27FC236}">
                  <a16:creationId xmlns:a16="http://schemas.microsoft.com/office/drawing/2014/main" xmlns="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394664AE-6DC5-428F-9AC4-5A8F67571F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83C43C1C-00B3-40E0-B073-B8C56206D0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xmlns="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="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ru-RU" sz="1600"/>
              <a:t>Текст слайда</a:t>
            </a:r>
          </a:p>
        </p:txBody>
      </p:sp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xmlns="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92FF63B4-C261-4597-9EE0-811D250B9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F92CF088-7F97-4A11-8A81-0EF641F698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xmlns="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8" name="Рисунок 11">
            <a:extLst>
              <a:ext uri="{FF2B5EF4-FFF2-40B4-BE49-F238E27FC236}">
                <a16:creationId xmlns:a16="http://schemas.microsoft.com/office/drawing/2014/main" xmlns="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9" name="Рисунок 11">
            <a:extLst>
              <a:ext uri="{FF2B5EF4-FFF2-40B4-BE49-F238E27FC236}">
                <a16:creationId xmlns:a16="http://schemas.microsoft.com/office/drawing/2014/main" xmlns="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:a16="http://schemas.microsoft.com/office/drawing/2014/main" xmlns="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6">
            <a:extLst>
              <a:ext uri="{FF2B5EF4-FFF2-40B4-BE49-F238E27FC236}">
                <a16:creationId xmlns:a16="http://schemas.microsoft.com/office/drawing/2014/main" xmlns="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Разрыв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0517979-166D-4AAA-ABBC-0C3E5C2EC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xmlns="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ru-RU">
                <a:solidFill>
                  <a:schemeClr val="tx1">
                    <a:alpha val="60000"/>
                  </a:schemeClr>
                </a:solidFill>
              </a:rPr>
              <a:t>Образец подзаголовка</a:t>
            </a:r>
            <a:endParaRPr lang="ru-RU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Разрыв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xmlns="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ru-RU">
                <a:solidFill>
                  <a:schemeClr val="tx1">
                    <a:alpha val="60000"/>
                  </a:schemeClr>
                </a:solidFill>
              </a:rPr>
              <a:t>Образец подзаголовка</a:t>
            </a:r>
            <a:endParaRPr lang="ru-RU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Временная шкала таблицы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xmlns="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Овал 13">
              <a:extLst>
                <a:ext uri="{FF2B5EF4-FFF2-40B4-BE49-F238E27FC236}">
                  <a16:creationId xmlns:a16="http://schemas.microsoft.com/office/drawing/2014/main" xmlns="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6" name="Полилиния: фигура 15">
              <a:extLst>
                <a:ext uri="{FF2B5EF4-FFF2-40B4-BE49-F238E27FC236}">
                  <a16:creationId xmlns:a16="http://schemas.microsoft.com/office/drawing/2014/main" xmlns="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ru-RU" dirty="0"/>
            </a:lvl1pPr>
          </a:lstStyle>
          <a:p>
            <a:pPr lvl="0" rtl="0">
              <a:lnSpc>
                <a:spcPct val="100000"/>
              </a:lnSpc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B17C5C60-EC4D-410B-9997-0B73289605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Полилиния 5">
              <a:extLst>
                <a:ext uri="{FF2B5EF4-FFF2-40B4-BE49-F238E27FC236}">
                  <a16:creationId xmlns:a16="http://schemas.microsoft.com/office/drawing/2014/main" xmlns="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0" name="Полилиния 6">
              <a:extLst>
                <a:ext uri="{FF2B5EF4-FFF2-40B4-BE49-F238E27FC236}">
                  <a16:creationId xmlns:a16="http://schemas.microsoft.com/office/drawing/2014/main" xmlns="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1" name="Полилиния 8">
              <a:extLst>
                <a:ext uri="{FF2B5EF4-FFF2-40B4-BE49-F238E27FC236}">
                  <a16:creationId xmlns:a16="http://schemas.microsoft.com/office/drawing/2014/main" xmlns="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80A2FA6F-99B7-4984-A80C-570644889F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38C6F9E-A74F-4F54-9409-B6B93DF8CE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xmlns="" id="{6F0F71C5-78A4-4793-9BD4-3DF0EE3E3E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0" name="Заголовок 5">
            <a:extLst>
              <a:ext uri="{FF2B5EF4-FFF2-40B4-BE49-F238E27FC236}">
                <a16:creationId xmlns:a16="http://schemas.microsoft.com/office/drawing/2014/main" xmlns="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ru-RU"/>
              <a:t>Команда</a:t>
            </a:r>
          </a:p>
        </p:txBody>
      </p: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xmlns="" id="{E6093F87-C1F6-4FAB-B891-6F7D7FC207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Полилиния: Фигура 51">
              <a:extLst>
                <a:ext uri="{FF2B5EF4-FFF2-40B4-BE49-F238E27FC236}">
                  <a16:creationId xmlns:a16="http://schemas.microsoft.com/office/drawing/2014/main" xmlns="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53" name="Полилиния: Фигура 52">
              <a:extLst>
                <a:ext uri="{FF2B5EF4-FFF2-40B4-BE49-F238E27FC236}">
                  <a16:creationId xmlns:a16="http://schemas.microsoft.com/office/drawing/2014/main" xmlns="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56" name="Рисунок 55">
            <a:extLst>
              <a:ext uri="{FF2B5EF4-FFF2-40B4-BE49-F238E27FC236}">
                <a16:creationId xmlns:a16="http://schemas.microsoft.com/office/drawing/2014/main" xmlns="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57" name="Рисунок 55">
            <a:extLst>
              <a:ext uri="{FF2B5EF4-FFF2-40B4-BE49-F238E27FC236}">
                <a16:creationId xmlns:a16="http://schemas.microsoft.com/office/drawing/2014/main" xmlns="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58" name="Рисунок 55">
            <a:extLst>
              <a:ext uri="{FF2B5EF4-FFF2-40B4-BE49-F238E27FC236}">
                <a16:creationId xmlns:a16="http://schemas.microsoft.com/office/drawing/2014/main" xmlns="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59" name="Рисунок 55">
            <a:extLst>
              <a:ext uri="{FF2B5EF4-FFF2-40B4-BE49-F238E27FC236}">
                <a16:creationId xmlns:a16="http://schemas.microsoft.com/office/drawing/2014/main" xmlns="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ru-RU"/>
              <a:t>Вставка рисунка</a:t>
            </a:r>
          </a:p>
        </p:txBody>
      </p:sp>
      <p:sp>
        <p:nvSpPr>
          <p:cNvPr id="63" name="Текст 62">
            <a:extLst>
              <a:ext uri="{FF2B5EF4-FFF2-40B4-BE49-F238E27FC236}">
                <a16:creationId xmlns:a16="http://schemas.microsoft.com/office/drawing/2014/main" xmlns="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ru-RU"/>
              <a:t>Имя</a:t>
            </a:r>
          </a:p>
        </p:txBody>
      </p:sp>
      <p:sp>
        <p:nvSpPr>
          <p:cNvPr id="61" name="Текст 60">
            <a:extLst>
              <a:ext uri="{FF2B5EF4-FFF2-40B4-BE49-F238E27FC236}">
                <a16:creationId xmlns:a16="http://schemas.microsoft.com/office/drawing/2014/main" xmlns="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ru-RU"/>
              <a:t>Должность</a:t>
            </a:r>
          </a:p>
        </p:txBody>
      </p:sp>
      <p:sp>
        <p:nvSpPr>
          <p:cNvPr id="65" name="Текст 62">
            <a:extLst>
              <a:ext uri="{FF2B5EF4-FFF2-40B4-BE49-F238E27FC236}">
                <a16:creationId xmlns:a16="http://schemas.microsoft.com/office/drawing/2014/main" xmlns="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ru-RU"/>
              <a:t>Имя</a:t>
            </a:r>
          </a:p>
        </p:txBody>
      </p:sp>
      <p:sp>
        <p:nvSpPr>
          <p:cNvPr id="64" name="Текст 60">
            <a:extLst>
              <a:ext uri="{FF2B5EF4-FFF2-40B4-BE49-F238E27FC236}">
                <a16:creationId xmlns:a16="http://schemas.microsoft.com/office/drawing/2014/main" xmlns="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ru-RU"/>
              <a:t>Должность</a:t>
            </a:r>
          </a:p>
        </p:txBody>
      </p:sp>
      <p:sp>
        <p:nvSpPr>
          <p:cNvPr id="67" name="Текст 62">
            <a:extLst>
              <a:ext uri="{FF2B5EF4-FFF2-40B4-BE49-F238E27FC236}">
                <a16:creationId xmlns:a16="http://schemas.microsoft.com/office/drawing/2014/main" xmlns="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ru-RU"/>
              <a:t>Имя</a:t>
            </a:r>
          </a:p>
        </p:txBody>
      </p:sp>
      <p:sp>
        <p:nvSpPr>
          <p:cNvPr id="66" name="Текст 60">
            <a:extLst>
              <a:ext uri="{FF2B5EF4-FFF2-40B4-BE49-F238E27FC236}">
                <a16:creationId xmlns:a16="http://schemas.microsoft.com/office/drawing/2014/main" xmlns="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ru-RU"/>
              <a:t>Должность</a:t>
            </a:r>
          </a:p>
        </p:txBody>
      </p:sp>
      <p:sp>
        <p:nvSpPr>
          <p:cNvPr id="69" name="Текст 62">
            <a:extLst>
              <a:ext uri="{FF2B5EF4-FFF2-40B4-BE49-F238E27FC236}">
                <a16:creationId xmlns:a16="http://schemas.microsoft.com/office/drawing/2014/main" xmlns="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ru-RU"/>
              <a:t>Имя</a:t>
            </a:r>
          </a:p>
        </p:txBody>
      </p:sp>
      <p:sp>
        <p:nvSpPr>
          <p:cNvPr id="68" name="Текст 60">
            <a:extLst>
              <a:ext uri="{FF2B5EF4-FFF2-40B4-BE49-F238E27FC236}">
                <a16:creationId xmlns:a16="http://schemas.microsoft.com/office/drawing/2014/main" xmlns="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ru-RU"/>
              <a:t>Заголовок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Содержимое с 2 столбцами (слайд для сравнен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ru-RU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ru-RU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Вторник, 2 февраля 20XX г.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Вторник, 2 февраля 20XX г.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DBA1B0FB-D917-4C8C-928F-313BD683BF3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4800" kern="1200" dirty="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+mn-cs"/>
        </a:defRPr>
      </a:lvl1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rmAutofit fontScale="90000"/>
          </a:bodyPr>
          <a:lstStyle/>
          <a:p>
            <a:pPr rtl="0"/>
            <a:r>
              <a:rPr lang="ru-RU" dirty="0" smtClean="0"/>
              <a:t>Инопланетный </a:t>
            </a:r>
            <a:r>
              <a:rPr lang="ru-RU" dirty="0" err="1" smtClean="0"/>
              <a:t>папус</a:t>
            </a:r>
            <a:r>
              <a:rPr lang="ru-RU" dirty="0" smtClean="0"/>
              <a:t> – ловец метеоритов</a:t>
            </a:r>
            <a:endParaRPr lang="ru-RU" dirty="0"/>
          </a:p>
        </p:txBody>
      </p:sp>
      <p:pic>
        <p:nvPicPr>
          <p:cNvPr id="14" name="Рисунок 13" descr="Цифровой фон точек данных">
            <a:extLst>
              <a:ext uri="{FF2B5EF4-FFF2-40B4-BE49-F238E27FC236}">
                <a16:creationId xmlns:a16="http://schemas.microsoft.com/office/drawing/2014/main" xmlns="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ru-RU" dirty="0" smtClean="0"/>
              <a:t>Тихомиров Иван</a:t>
            </a:r>
          </a:p>
          <a:p>
            <a:pPr rtl="0"/>
            <a:r>
              <a:rPr lang="ru-RU" dirty="0" err="1" smtClean="0"/>
              <a:t>Ермолович</a:t>
            </a:r>
            <a:r>
              <a:rPr lang="ru-RU" dirty="0" smtClean="0"/>
              <a:t> Николай</a:t>
            </a:r>
          </a:p>
          <a:p>
            <a:pPr rtl="0"/>
            <a:r>
              <a:rPr lang="ru-RU" dirty="0" smtClean="0"/>
              <a:t>Зырянов Роман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46426E-F6F6-4A7C-9181-8C3090996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106" y="1110953"/>
            <a:ext cx="6163141" cy="5242372"/>
          </a:xfrm>
        </p:spPr>
        <p:txBody>
          <a:bodyPr wrap="square" rtlCol="0" anchor="b">
            <a:noAutofit/>
          </a:bodyPr>
          <a:lstStyle/>
          <a:p>
            <a:r>
              <a:rPr lang="ru-RU" sz="3500" b="1" i="0" dirty="0">
                <a:effectLst/>
                <a:latin typeface="YS Text"/>
              </a:rPr>
              <a:t/>
            </a:r>
            <a:br>
              <a:rPr lang="ru-RU" sz="3500" b="1" i="0" dirty="0">
                <a:effectLst/>
                <a:latin typeface="YS Text"/>
              </a:rPr>
            </a:br>
            <a:r>
              <a:rPr lang="ru-RU" sz="3500" b="1" i="0" dirty="0">
                <a:effectLst/>
                <a:latin typeface="YS Text"/>
              </a:rPr>
              <a:t/>
            </a:r>
            <a:br>
              <a:rPr lang="ru-RU" sz="3500" b="1" i="0" dirty="0">
                <a:effectLst/>
                <a:latin typeface="YS Text"/>
              </a:rPr>
            </a:br>
            <a:r>
              <a:rPr lang="ru-RU" sz="3500" b="0" i="0" dirty="0">
                <a:effectLst/>
                <a:latin typeface="YS Text"/>
              </a:rPr>
              <a:t>Химический </a:t>
            </a:r>
            <a:r>
              <a:rPr lang="ru-RU" sz="3500" b="1" i="0" dirty="0">
                <a:effectLst/>
                <a:latin typeface="YS Text"/>
              </a:rPr>
              <a:t>состав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0" i="0" dirty="0" smtClean="0">
                <a:effectLst/>
                <a:latin typeface="YS Text"/>
              </a:rPr>
              <a:t/>
            </a:r>
            <a:br>
              <a:rPr lang="ru-RU" sz="3500" b="0" i="0" dirty="0" smtClean="0">
                <a:effectLst/>
                <a:latin typeface="YS Text"/>
              </a:rPr>
            </a:br>
            <a:r>
              <a:rPr lang="ru-RU" sz="3500" b="1" i="0" dirty="0" smtClean="0">
                <a:effectLst/>
                <a:latin typeface="YS Text"/>
              </a:rPr>
              <a:t>метеоритов</a:t>
            </a:r>
            <a:r>
              <a:rPr lang="ru-RU" sz="3500" b="0" i="0" dirty="0">
                <a:effectLst/>
                <a:latin typeface="YS Text"/>
              </a:rPr>
              <a:t>. Наиболее распространенными химическими элементами в </a:t>
            </a:r>
            <a:r>
              <a:rPr lang="ru-RU" sz="3500" b="1" i="0" dirty="0">
                <a:effectLst/>
                <a:latin typeface="YS Text"/>
              </a:rPr>
              <a:t>метеоритах</a:t>
            </a:r>
            <a:r>
              <a:rPr lang="ru-RU" sz="3500" b="0" i="0" dirty="0">
                <a:effectLst/>
                <a:latin typeface="YS Text"/>
              </a:rPr>
              <a:t> являются: железо, </a:t>
            </a:r>
            <a:r>
              <a:rPr lang="ru-RU" sz="3500" b="1" i="0" dirty="0">
                <a:effectLst/>
                <a:latin typeface="YS Text"/>
              </a:rPr>
              <a:t>никель</a:t>
            </a:r>
            <a:r>
              <a:rPr lang="ru-RU" sz="3500" b="0" i="0" dirty="0">
                <a:effectLst/>
                <a:latin typeface="YS Text"/>
              </a:rPr>
              <a:t>, сера, магний, кремний, алюминий, кальций, и кислород</a:t>
            </a:r>
            <a:br>
              <a:rPr lang="ru-RU" sz="3500" b="0" i="0" dirty="0">
                <a:effectLst/>
                <a:latin typeface="YS Text"/>
              </a:rPr>
            </a:br>
            <a:endParaRPr lang="ru-RU" sz="3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B60D6F-4D0F-4D33-B2A7-159C8583F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427" y="6308725"/>
            <a:ext cx="5437187" cy="1673995"/>
          </a:xfrm>
        </p:spPr>
        <p:txBody>
          <a:bodyPr wrap="square" rtlCol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n-US" sz="1500" dirty="0"/>
              <a:t>     </a:t>
            </a:r>
          </a:p>
          <a:p>
            <a:pPr rtl="0">
              <a:lnSpc>
                <a:spcPct val="100000"/>
              </a:lnSpc>
            </a:pPr>
            <a:endParaRPr lang="ru-RU" sz="1500" dirty="0"/>
          </a:p>
        </p:txBody>
      </p:sp>
      <p:pic>
        <p:nvPicPr>
          <p:cNvPr id="27" name="Рисунок 26" descr="Изображение выглядит как природа, наружный объект, ночное небо&#10;&#10;Автоматически созданное описание">
            <a:extLst>
              <a:ext uri="{FF2B5EF4-FFF2-40B4-BE49-F238E27FC236}">
                <a16:creationId xmlns:a16="http://schemas.microsoft.com/office/drawing/2014/main" xmlns="" id="{CAC0C703-6781-4037-B403-0C13E9897CF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t="10834" r="-1" b="4289"/>
          <a:stretch/>
        </p:blipFill>
        <p:spPr>
          <a:xfrm>
            <a:off x="6556248" y="548640"/>
            <a:ext cx="5084064" cy="2880360"/>
          </a:xfrm>
          <a:noFill/>
        </p:spPr>
      </p:pic>
      <p:pic>
        <p:nvPicPr>
          <p:cNvPr id="25" name="Рисунок 24" descr="Изображение выглядит как природа, ночное небо, наружный объект&#10;&#10;Автоматически созданное описание">
            <a:extLst>
              <a:ext uri="{FF2B5EF4-FFF2-40B4-BE49-F238E27FC236}">
                <a16:creationId xmlns:a16="http://schemas.microsoft.com/office/drawing/2014/main" xmlns="" id="{28214A79-6722-4D23-8831-946A9856ED5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/>
          <a:srcRect r="-1" b="15754"/>
          <a:stretch/>
        </p:blipFill>
        <p:spPr>
          <a:xfrm>
            <a:off x="6556248" y="3429000"/>
            <a:ext cx="5084064" cy="2880360"/>
          </a:xfrm>
          <a:noFill/>
        </p:spPr>
      </p:pic>
      <p:sp>
        <p:nvSpPr>
          <p:cNvPr id="14" name="Нижний колонтитул 13">
            <a:extLst>
              <a:ext uri="{FF2B5EF4-FFF2-40B4-BE49-F238E27FC236}">
                <a16:creationId xmlns:a16="http://schemas.microsoft.com/office/drawing/2014/main" xmlns="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038" y="6611981"/>
            <a:ext cx="6379210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n-US" dirty="0"/>
              <a:t>2022</a:t>
            </a:r>
            <a:endParaRPr lang="ru-RU" dirty="0"/>
          </a:p>
        </p:txBody>
      </p:sp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xmlns="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fld id="{DBA1B0FB-D917-4C8C-928F-313BD683BF39}" type="slidenum">
              <a:rPr lang="ru-RU" smtClean="0"/>
              <a:pPr rtl="0">
                <a:spcAft>
                  <a:spcPts val="60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xmlns="" id="{82184FF4-7029-4ED7-813A-192E606087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xmlns="" id="{AAA7AB09-557C-41AD-9113-FF9F68FA10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EF99ECAA-1F11-4937-BBA6-51935AB44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xmlns="" id="{79DE9FAB-6BBA-4CFE-B67D-77B47F01EC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xmlns="" id="{79FAC916-D9BB-4794-81B4-7C47C67E85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xmlns="" id="{B5CA2231-7A65-4D16-8400-A210CC41DB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xmlns="" id="{4B089C8C-B82B-4704-88E2-E857A5E21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xmlns="" id="{434B90C8-5B4D-456E-AD99-80EF748FDD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ru-RU" dirty="0">
                <a:latin typeface="Calibri" panose="020F0502020204030204" pitchFamily="34" charset="0"/>
              </a:endParaRPr>
            </a:p>
          </p:txBody>
        </p:sp>
      </p:grpSp>
      <p:sp useBgFill="1"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1DB043B4-68C6-45B9-82AC-A5800EADB8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8" name="Рисунок 7" descr="Цифровой фон точек данных">
            <a:extLst>
              <a:ext uri="{FF2B5EF4-FFF2-40B4-BE49-F238E27FC236}">
                <a16:creationId xmlns:a16="http://schemas.microsoft.com/office/drawing/2014/main" xmlns="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3C64A91D-E535-4C24-A0E3-96A3810E3F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26FC4867-BA3E-4F8E-AB23-684F34DF3D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Заголовок 14">
            <a:extLst>
              <a:ext uri="{FF2B5EF4-FFF2-40B4-BE49-F238E27FC236}">
                <a16:creationId xmlns:a16="http://schemas.microsoft.com/office/drawing/2014/main" xmlns="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914399"/>
            <a:ext cx="5437187" cy="5114441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ru-RU" sz="6400" kern="1200" dirty="0">
                <a:solidFill>
                  <a:schemeClr val="tx1"/>
                </a:solidFill>
                <a:ea typeface="+mj-ea"/>
                <a:cs typeface="+mj-cs"/>
              </a:rPr>
              <a:t>Стоимость никеля</a:t>
            </a:r>
            <a:br>
              <a:rPr lang="ru-RU" sz="6400" kern="1200" dirty="0">
                <a:solidFill>
                  <a:schemeClr val="tx1"/>
                </a:solidFill>
                <a:ea typeface="+mj-ea"/>
                <a:cs typeface="+mj-cs"/>
              </a:rPr>
            </a:br>
            <a:r>
              <a:rPr lang="en-US" b="1" i="0" dirty="0">
                <a:solidFill>
                  <a:srgbClr val="1582AB"/>
                </a:solidFill>
                <a:effectLst/>
                <a:latin typeface="Roboto" panose="020B0604020202020204" pitchFamily="2" charset="0"/>
              </a:rPr>
              <a:t>5254.75</a:t>
            </a:r>
            <a:r>
              <a:rPr lang="en-US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> </a:t>
            </a:r>
            <a:r>
              <a:rPr lang="ru-RU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  <a:t/>
            </a:r>
            <a:br>
              <a:rPr lang="ru-RU" b="0" i="0" dirty="0">
                <a:solidFill>
                  <a:srgbClr val="333333"/>
                </a:solidFill>
                <a:effectLst/>
                <a:latin typeface="Roboto" panose="020B0604020202020204" pitchFamily="2" charset="0"/>
              </a:rPr>
            </a:br>
            <a:endParaRPr lang="ru-RU" sz="6400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16" name="Подзаголовок 15">
            <a:extLst>
              <a:ext uri="{FF2B5EF4-FFF2-40B4-BE49-F238E27FC236}">
                <a16:creationId xmlns:a16="http://schemas.microsoft.com/office/drawing/2014/main" xmlns="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550863" y="6933286"/>
            <a:ext cx="5437187" cy="1284005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endParaRPr lang="ru-RU" kern="1200" dirty="0">
              <a:ea typeface="+mn-ea"/>
              <a:cs typeface="+mn-cs"/>
            </a:endParaRP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 2022</a:t>
            </a:r>
            <a:r>
              <a:rPr lang="ru-RU" dirty="0"/>
              <a:t> г.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 descr="Изображение выглядит как коробка, другой, магазин, загроможденн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D1F6C739-6174-44DF-805E-420C96291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384" y="2042391"/>
            <a:ext cx="5638615" cy="398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E5127060-CDBF-435F-9009-A5451CCE3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flipV="1">
            <a:off x="461963" y="7139471"/>
            <a:ext cx="5435600" cy="1951890"/>
          </a:xfrm>
        </p:spPr>
        <p:txBody>
          <a:bodyPr wrap="square" rtlCol="0">
            <a:normAutofit/>
          </a:bodyPr>
          <a:lstStyle/>
          <a:p>
            <a:pPr marL="0" indent="0" rtl="0">
              <a:buNone/>
            </a:pPr>
            <a:endParaRPr lang="ru-RU" dirty="0"/>
          </a:p>
        </p:txBody>
      </p:sp>
      <p:pic>
        <p:nvPicPr>
          <p:cNvPr id="16" name="Объект 15" descr="Изображение выглядит как вода, внешний, небо, приро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B0A0B4CA-F74E-4961-A09F-74E89C797C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b="664"/>
          <a:stretch/>
        </p:blipFill>
        <p:spPr>
          <a:xfrm>
            <a:off x="6205538" y="805912"/>
            <a:ext cx="5435600" cy="5286913"/>
          </a:xfrm>
          <a:noFill/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ru-RU" dirty="0"/>
              <a:t> </a:t>
            </a:r>
            <a:r>
              <a:rPr lang="ru-RU" dirty="0" smtClean="0"/>
              <a:t>2022</a:t>
            </a:r>
            <a:r>
              <a:rPr lang="ru-RU" dirty="0"/>
              <a:t> г.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fld id="{DBA1B0FB-D917-4C8C-928F-313BD683BF39}" type="slidenum">
              <a:rPr lang="ru-RU" smtClean="0"/>
              <a:pPr rtl="0">
                <a:spcAft>
                  <a:spcPts val="600"/>
                </a:spcAft>
              </a:pPr>
              <a:t>4</a:t>
            </a:fld>
            <a:endParaRPr lang="ru-RU"/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xmlns="" id="{D1013E10-CF14-4B4D-A194-98235DA36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26" y="415477"/>
            <a:ext cx="5770537" cy="4495602"/>
          </a:xfrm>
        </p:spPr>
        <p:txBody>
          <a:bodyPr/>
          <a:lstStyle/>
          <a:p>
            <a:r>
              <a:rPr lang="ru-RU" sz="3500" b="1" i="0" dirty="0">
                <a:effectLst/>
                <a:latin typeface="YS Text"/>
              </a:rPr>
              <a:t>Метеорное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тело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входит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в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атмосферу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Земли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0" i="0" dirty="0" smtClean="0">
                <a:effectLst/>
                <a:latin typeface="YS Text"/>
              </a:rPr>
              <a:t/>
            </a:r>
            <a:br>
              <a:rPr lang="ru-RU" sz="3500" b="0" i="0" dirty="0" smtClean="0">
                <a:effectLst/>
                <a:latin typeface="YS Text"/>
              </a:rPr>
            </a:br>
            <a:r>
              <a:rPr lang="ru-RU" sz="3500" b="1" i="0" dirty="0" smtClean="0">
                <a:effectLst/>
                <a:latin typeface="YS Text"/>
              </a:rPr>
              <a:t>на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скорости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от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11, 2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до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72</a:t>
            </a:r>
            <a:r>
              <a:rPr lang="ru-RU" sz="3500" b="0" i="0" dirty="0">
                <a:effectLst/>
                <a:latin typeface="YS Text"/>
              </a:rPr>
              <a:t> </a:t>
            </a:r>
            <a:r>
              <a:rPr lang="ru-RU" sz="3500" b="1" i="0" dirty="0">
                <a:effectLst/>
                <a:latin typeface="YS Text"/>
              </a:rPr>
              <a:t>км/с</a:t>
            </a:r>
            <a:r>
              <a:rPr lang="ru-RU" sz="3500" b="1" i="0" dirty="0" smtClean="0">
                <a:effectLst/>
                <a:latin typeface="YS Text"/>
              </a:rPr>
              <a:t>.</a:t>
            </a:r>
            <a:r>
              <a:rPr lang="ru-RU" sz="3500" b="0" i="0" dirty="0">
                <a:effectLst/>
                <a:latin typeface="YS Text"/>
              </a:rPr>
              <a:t> </a:t>
            </a:r>
            <a:endParaRPr lang="ru-RU" sz="3500" dirty="0"/>
          </a:p>
        </p:txBody>
      </p:sp>
      <p:sp>
        <p:nvSpPr>
          <p:cNvPr id="8" name="Объект 14">
            <a:extLst>
              <a:ext uri="{FF2B5EF4-FFF2-40B4-BE49-F238E27FC236}">
                <a16:creationId xmlns:a16="http://schemas.microsoft.com/office/drawing/2014/main" xmlns="" id="{4139825C-53C7-44F4-A064-9795CECD081B}"/>
              </a:ext>
            </a:extLst>
          </p:cNvPr>
          <p:cNvSpPr txBox="1">
            <a:spLocks/>
          </p:cNvSpPr>
          <p:nvPr/>
        </p:nvSpPr>
        <p:spPr>
          <a:xfrm>
            <a:off x="550863" y="3324733"/>
            <a:ext cx="3565525" cy="2699595"/>
          </a:xfrm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indent="0">
              <a:buNone/>
            </a:pPr>
            <a:r>
              <a:rPr lang="ru-RU" sz="1600" dirty="0" smtClean="0"/>
              <a:t>     Мы предполагаем, что использование мощных магнитов в совокупности со скоростью движения самого робота способно замедлять метеориты и даже притягивать их. Именно эту идею мы положили в основу нашей конструкции робота ловца метеоритов.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:a16="http://schemas.microsoft.com/office/drawing/2014/main" xmlns="" id="{C15EE852-24F1-4643-8082-AB45CFF2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97844"/>
            <a:ext cx="3565524" cy="1665076"/>
          </a:xfrm>
        </p:spPr>
        <p:txBody>
          <a:bodyPr wrap="square" rtlCol="0" anchor="b">
            <a:normAutofit/>
          </a:bodyPr>
          <a:lstStyle/>
          <a:p>
            <a:pPr rtl="0"/>
            <a:r>
              <a:rPr lang="ru-RU" sz="3400" dirty="0"/>
              <a:t>Мы сделали робота который ловит </a:t>
            </a:r>
            <a:r>
              <a:rPr lang="ru-RU" sz="3400" dirty="0" smtClean="0"/>
              <a:t>метеориты </a:t>
            </a:r>
            <a:endParaRPr lang="ru-RU" sz="3400" dirty="0"/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xmlns="" id="{4139825C-53C7-44F4-A064-9795CECD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3324733"/>
            <a:ext cx="3565525" cy="2699595"/>
          </a:xfrm>
        </p:spPr>
        <p:txBody>
          <a:bodyPr wrap="square" rtlCol="0" anchor="t">
            <a:normAutofit/>
          </a:bodyPr>
          <a:lstStyle/>
          <a:p>
            <a:pPr rtl="0"/>
            <a:r>
              <a:rPr lang="ru-RU" sz="1600" dirty="0" smtClean="0"/>
              <a:t>     Мы </a:t>
            </a:r>
            <a:r>
              <a:rPr lang="ru-RU" sz="1600" dirty="0"/>
              <a:t>сделали этого робота </a:t>
            </a:r>
            <a:r>
              <a:rPr lang="ru-RU" sz="1600" dirty="0" smtClean="0"/>
              <a:t>без инструкций, конструктив придумали самостоятельно. Сначала сделали гусеничный ход, потом </a:t>
            </a:r>
            <a:r>
              <a:rPr lang="ru-RU" sz="1600" dirty="0" smtClean="0"/>
              <a:t>добавили </a:t>
            </a:r>
            <a:r>
              <a:rPr lang="ru-RU" sz="1600" dirty="0"/>
              <a:t>ему турбины и солнечные панели. </a:t>
            </a:r>
            <a:r>
              <a:rPr lang="ru-RU" sz="1600" dirty="0" smtClean="0"/>
              <a:t>Солнечные панели в уменьшенном варианте. В реальности длины каждой солнечной панели должна быть в 10 раз больше.</a:t>
            </a:r>
            <a:endParaRPr lang="ru-RU" sz="1600" dirty="0"/>
          </a:p>
        </p:txBody>
      </p:sp>
      <p:pic>
        <p:nvPicPr>
          <p:cNvPr id="9" name="Рисунок 8" descr="Изображение выглядит как внутренний, пол, игрушка, дерево&#10;&#10;Автоматически созданное описание">
            <a:extLst>
              <a:ext uri="{FF2B5EF4-FFF2-40B4-BE49-F238E27FC236}">
                <a16:creationId xmlns:a16="http://schemas.microsoft.com/office/drawing/2014/main" xmlns="" id="{91ADEF9F-B0FB-44B9-A523-9CA5B37FEF2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t="4268" r="-2" b="20731"/>
          <a:stretch/>
        </p:blipFill>
        <p:spPr>
          <a:xfrm>
            <a:off x="5208928" y="1596771"/>
            <a:ext cx="3448558" cy="3448558"/>
          </a:xfrm>
          <a:noFill/>
        </p:spPr>
      </p:pic>
      <p:pic>
        <p:nvPicPr>
          <p:cNvPr id="11" name="Рисунок 10" descr="Изображение выглядит как стол, человек, внутренний, мальчик&#10;&#10;Автоматически созданное описание">
            <a:extLst>
              <a:ext uri="{FF2B5EF4-FFF2-40B4-BE49-F238E27FC236}">
                <a16:creationId xmlns:a16="http://schemas.microsoft.com/office/drawing/2014/main" xmlns="" id="{6D9CB550-000D-4AB0-9A81-523266F6B32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12500" b="12500"/>
          <a:stretch>
            <a:fillRect/>
          </a:stretch>
        </p:blipFill>
        <p:spPr>
          <a:xfrm>
            <a:off x="8918575" y="596900"/>
            <a:ext cx="2263775" cy="2263775"/>
          </a:xfrm>
        </p:spPr>
      </p:pic>
      <p:sp>
        <p:nvSpPr>
          <p:cNvPr id="19" name="Дата 18">
            <a:extLst>
              <a:ext uri="{FF2B5EF4-FFF2-40B4-BE49-F238E27FC236}">
                <a16:creationId xmlns:a16="http://schemas.microsoft.com/office/drawing/2014/main" xmlns="" id="{386DB667-0553-4FB8-B0E0-776539934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ru-RU" dirty="0" smtClean="0"/>
              <a:t>2022</a:t>
            </a:r>
            <a:r>
              <a:rPr lang="ru-RU" dirty="0"/>
              <a:t> г.</a:t>
            </a:r>
          </a:p>
        </p:txBody>
      </p:sp>
      <p:sp>
        <p:nvSpPr>
          <p:cNvPr id="21" name="Номер слайда 20">
            <a:extLst>
              <a:ext uri="{FF2B5EF4-FFF2-40B4-BE49-F238E27FC236}">
                <a16:creationId xmlns:a16="http://schemas.microsoft.com/office/drawing/2014/main" xmlns="" id="{1C563B34-DD53-4FB1-B8C2-8914E01C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wrap="square" rtlCol="0" anchor="ctr">
            <a:normAutofit/>
          </a:bodyPr>
          <a:lstStyle/>
          <a:p>
            <a:pPr rtl="0">
              <a:spcAft>
                <a:spcPts val="600"/>
              </a:spcAft>
            </a:pPr>
            <a:fld id="{DBA1B0FB-D917-4C8C-928F-313BD683BF39}" type="slidenum">
              <a:rPr lang="ru-RU" smtClean="0"/>
              <a:pPr rtl="0">
                <a:spcAft>
                  <a:spcPts val="600"/>
                </a:spcAft>
              </a:pPr>
              <a:t>5</a:t>
            </a:fld>
            <a:endParaRPr lang="ru-RU"/>
          </a:p>
        </p:txBody>
      </p:sp>
      <p:pic>
        <p:nvPicPr>
          <p:cNvPr id="38" name="Рисунок 37" descr="Изображение выглядит как внутренний, стена, рабочий стол, игруш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94E2C06D-0486-41E2-A066-9999624DDA0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 t="12500" b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5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B102D8-1D22-4940-AF19-07CF3A0DC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ru-RU" sz="2600" kern="1200" dirty="0">
                <a:latin typeface="Times New Roman" panose="02020603050405020304" pitchFamily="18" charset="0"/>
                <a:ea typeface="+mj-ea"/>
                <a:cs typeface="+mj-cs"/>
              </a:rPr>
              <a:t>Конструктив робота состоит из комплектов датчиков моторов и </a:t>
            </a:r>
            <a:r>
              <a:rPr lang="ru-RU" sz="2600" kern="1200" dirty="0" smtClean="0">
                <a:latin typeface="Times New Roman" panose="02020603050405020304" pitchFamily="18" charset="0"/>
                <a:ea typeface="+mj-ea"/>
                <a:cs typeface="+mj-cs"/>
              </a:rPr>
              <a:t>механизмов</a:t>
            </a:r>
            <a:endParaRPr lang="ru-RU" sz="2600" kern="1200" dirty="0"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pic>
        <p:nvPicPr>
          <p:cNvPr id="5" name="Рисунок 4" descr="Изображение выглядит как внутренний, стена, рабочий стол, игруш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D8273BE8-596F-475D-8713-96E1B50713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7258"/>
          <a:stretch/>
        </p:blipFill>
        <p:spPr>
          <a:xfrm>
            <a:off x="3803141" y="196900"/>
            <a:ext cx="4500563" cy="4213515"/>
          </a:xfrm>
          <a:prstGeom prst="rect">
            <a:avLst/>
          </a:prstGeom>
          <a:noFill/>
        </p:spPr>
      </p:pic>
      <p:sp>
        <p:nvSpPr>
          <p:cNvPr id="14" name="Дата 13">
            <a:extLst>
              <a:ext uri="{FF2B5EF4-FFF2-40B4-BE49-F238E27FC236}">
                <a16:creationId xmlns:a16="http://schemas.microsoft.com/office/drawing/2014/main" xmlns="" id="{DC738669-5750-45EA-9715-A0041D4C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ru-RU" kern="1200" dirty="0" smtClean="0">
                <a:latin typeface="Calibri" panose="020F0502020204030204" pitchFamily="34" charset="0"/>
                <a:ea typeface="+mn-ea"/>
                <a:cs typeface="+mn-cs"/>
              </a:rPr>
              <a:t>2022</a:t>
            </a:r>
            <a:r>
              <a:rPr lang="ru-RU" kern="1200" dirty="0">
                <a:latin typeface="Calibri" panose="020F0502020204030204" pitchFamily="34" charset="0"/>
                <a:ea typeface="+mn-ea"/>
                <a:cs typeface="+mn-cs"/>
              </a:rPr>
              <a:t> г.</a:t>
            </a:r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xmlns="" id="{3F8A62C8-5437-4C47-AC0F-0605F84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vert="horz" wrap="square" lIns="0" tIns="0" rIns="0" bIns="0" rtlCol="0" anchor="ctr">
            <a:normAutofit/>
          </a:bodyPr>
          <a:lstStyle/>
          <a:p>
            <a:pPr>
              <a:spcAft>
                <a:spcPts val="600"/>
              </a:spcAft>
            </a:pPr>
            <a:fld id="{DBA1B0FB-D917-4C8C-928F-313BD683BF39}" type="slidenum">
              <a:rPr lang="ru-RU" smtClean="0"/>
              <a:pPr>
                <a:spcAft>
                  <a:spcPts val="600"/>
                </a:spcAft>
              </a:pPr>
              <a:t>6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7C72776-E566-4FB5-BEF0-C52D35F8D331}"/>
              </a:ext>
            </a:extLst>
          </p:cNvPr>
          <p:cNvSpPr txBox="1"/>
          <p:nvPr/>
        </p:nvSpPr>
        <p:spPr>
          <a:xfrm>
            <a:off x="5262411" y="4508500"/>
            <a:ext cx="6221412" cy="1563688"/>
          </a:xfrm>
          <a:prstGeom prst="rect">
            <a:avLst/>
          </a:prstGeom>
        </p:spPr>
        <p:txBody>
          <a:bodyPr vert="horz" wrap="square" lIns="0" tIns="0" rIns="0" bIns="0" rtlCol="0"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kern="1200" dirty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А именно из инфракрасного </a:t>
            </a:r>
            <a:r>
              <a:rPr lang="ru-RU" sz="2000" kern="1200" dirty="0" smtClean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датчика на длинной оси, который имитирует радиолокационную установку. Инфракрасный датчик вращается и ищет метеорит.  </a:t>
            </a:r>
            <a:r>
              <a:rPr lang="ru-RU" sz="2000" dirty="0" smtClean="0">
                <a:solidFill>
                  <a:schemeClr val="tx1">
                    <a:alpha val="60000"/>
                  </a:schemeClr>
                </a:solidFill>
                <a:latin typeface="Calibri" panose="020F0502020204030204" pitchFamily="34" charset="0"/>
              </a:rPr>
              <a:t>Два больших сервомотора используются в ходовой части гусеничного хода _ для имитации движения робота в космосе. Два средних мотора стилизовано имитируют турбины, еще два средних мотора управляют солнечными панелями и радиолокационной установкой</a:t>
            </a:r>
            <a:endParaRPr lang="ru-RU" sz="2000" kern="1200" dirty="0">
              <a:solidFill>
                <a:schemeClr val="tx1">
                  <a:alpha val="60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aphicFrame>
        <p:nvGraphicFramePr>
          <p:cNvPr id="13" name="Таблица 13">
            <a:extLst>
              <a:ext uri="{FF2B5EF4-FFF2-40B4-BE49-F238E27FC236}">
                <a16:creationId xmlns:a16="http://schemas.microsoft.com/office/drawing/2014/main" xmlns="" id="{914D6EE3-4782-45C1-A75C-003483879C9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51078492"/>
              </p:ext>
            </p:extLst>
          </p:nvPr>
        </p:nvGraphicFramePr>
        <p:xfrm>
          <a:off x="13883467" y="-2022595"/>
          <a:ext cx="1041400" cy="1335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5626916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97014958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522872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375835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751413396"/>
                    </a:ext>
                  </a:extLst>
                </a:gridCol>
              </a:tblGrid>
              <a:tr h="2599974">
                <a:tc>
                  <a:txBody>
                    <a:bodyPr/>
                    <a:lstStyle/>
                    <a:p>
                      <a:pPr algn="ctr" rtl="0"/>
                      <a:endParaRPr lang="ru-RU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latin typeface="Calibri" panose="020F0502020204030204" pitchFamily="34" charset="0"/>
                        </a:rPr>
                        <a:t>Категория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ru-RU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>
                          <a:latin typeface="Calibri" panose="020F0502020204030204" pitchFamily="34" charset="0"/>
                        </a:rPr>
                        <a:t>Категория 3</a:t>
                      </a:r>
                      <a:endParaRPr lang="ru-RU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latin typeface="Calibri" panose="020F0502020204030204" pitchFamily="34" charset="0"/>
                        </a:rPr>
                        <a:t>Категория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3002138"/>
                  </a:ext>
                </a:extLst>
              </a:tr>
              <a:tr h="1911746"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Элемент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2611538"/>
                  </a:ext>
                </a:extLst>
              </a:tr>
              <a:tr h="1911746"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Элемент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80915798"/>
                  </a:ext>
                </a:extLst>
              </a:tr>
              <a:tr h="1911746"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Элемент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6691047"/>
                  </a:ext>
                </a:extLst>
              </a:tr>
              <a:tr h="1911746"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Элемент 4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1269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4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40">
            <a:extLst>
              <a:ext uri="{FF2B5EF4-FFF2-40B4-BE49-F238E27FC236}">
                <a16:creationId xmlns:a16="http://schemas.microsoft.com/office/drawing/2014/main" xmlns="" id="{91181F6D-A54F-4289-8C36-80ECE3B2C8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79500" y="7237706"/>
            <a:ext cx="1711325" cy="464951"/>
          </a:xfrm>
        </p:spPr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5" name="Подзаголовок 14">
            <a:extLst>
              <a:ext uri="{FF2B5EF4-FFF2-40B4-BE49-F238E27FC236}">
                <a16:creationId xmlns:a16="http://schemas.microsoft.com/office/drawing/2014/main" xmlns="" id="{84D39D81-9726-4BD7-BDC0-FA0B2AD0D2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 flipV="1">
            <a:off x="1078733" y="6136232"/>
            <a:ext cx="1711572" cy="2109960"/>
          </a:xfrm>
        </p:spPr>
        <p:txBody>
          <a:bodyPr rtlCol="0"/>
          <a:lstStyle/>
          <a:p>
            <a:pPr rtl="0"/>
            <a:r>
              <a:rPr lang="ru-RU" dirty="0"/>
              <a:t>Должность</a:t>
            </a:r>
          </a:p>
        </p:txBody>
      </p:sp>
      <p:sp>
        <p:nvSpPr>
          <p:cNvPr id="43" name="Текст 42">
            <a:extLst>
              <a:ext uri="{FF2B5EF4-FFF2-40B4-BE49-F238E27FC236}">
                <a16:creationId xmlns:a16="http://schemas.microsoft.com/office/drawing/2014/main" xmlns="" id="{E4387CED-5FBE-4AFF-B64D-975B5574F16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 flipV="1">
            <a:off x="3839151" y="6857999"/>
            <a:ext cx="1711325" cy="1635071"/>
          </a:xfrm>
        </p:spPr>
        <p:txBody>
          <a:bodyPr rtlCol="0"/>
          <a:lstStyle/>
          <a:p>
            <a:pPr rtl="0"/>
            <a:r>
              <a:rPr lang="ru-RU" dirty="0"/>
              <a:t>Имя</a:t>
            </a:r>
          </a:p>
        </p:txBody>
      </p:sp>
      <p:sp>
        <p:nvSpPr>
          <p:cNvPr id="42" name="Текст 41">
            <a:extLst>
              <a:ext uri="{FF2B5EF4-FFF2-40B4-BE49-F238E27FC236}">
                <a16:creationId xmlns:a16="http://schemas.microsoft.com/office/drawing/2014/main" xmlns="" id="{CCDF84CD-BC27-4182-9FBA-9D4FEED954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38384" y="7011887"/>
            <a:ext cx="1711572" cy="1481183"/>
          </a:xfrm>
        </p:spPr>
        <p:txBody>
          <a:bodyPr rtlCol="0"/>
          <a:lstStyle/>
          <a:p>
            <a:pPr rtl="0"/>
            <a:r>
              <a:rPr lang="ru-RU" dirty="0"/>
              <a:t>Должность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xmlns="" id="{FE5CD03B-066A-46AF-8FB8-E8A78074AB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 flipV="1">
            <a:off x="6662743" y="7146159"/>
            <a:ext cx="1711325" cy="45719"/>
          </a:xfrm>
        </p:spPr>
        <p:txBody>
          <a:bodyPr rtlCol="0"/>
          <a:lstStyle/>
          <a:p>
            <a:pPr rtl="0"/>
            <a:r>
              <a:rPr lang="ru-RU"/>
              <a:t>Имя</a:t>
            </a:r>
          </a:p>
        </p:txBody>
      </p:sp>
      <p:sp>
        <p:nvSpPr>
          <p:cNvPr id="44" name="Текст 43">
            <a:extLst>
              <a:ext uri="{FF2B5EF4-FFF2-40B4-BE49-F238E27FC236}">
                <a16:creationId xmlns:a16="http://schemas.microsoft.com/office/drawing/2014/main" xmlns="" id="{10E83414-3440-46C7-8C07-7D073B69C4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661976" y="7011886"/>
            <a:ext cx="1711572" cy="892249"/>
          </a:xfrm>
        </p:spPr>
        <p:txBody>
          <a:bodyPr rtlCol="0"/>
          <a:lstStyle/>
          <a:p>
            <a:pPr rtl="0"/>
            <a:r>
              <a:rPr lang="ru-RU" dirty="0"/>
              <a:t>Должность</a:t>
            </a:r>
          </a:p>
        </p:txBody>
      </p:sp>
      <p:sp>
        <p:nvSpPr>
          <p:cNvPr id="47" name="Текст 46">
            <a:extLst>
              <a:ext uri="{FF2B5EF4-FFF2-40B4-BE49-F238E27FC236}">
                <a16:creationId xmlns:a16="http://schemas.microsoft.com/office/drawing/2014/main" xmlns="" id="{F4640D91-CB97-4FCC-8FEF-F4B22B844D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flipV="1">
            <a:off x="9433112" y="7152022"/>
            <a:ext cx="1711325" cy="45719"/>
          </a:xfrm>
        </p:spPr>
        <p:txBody>
          <a:bodyPr rtlCol="0"/>
          <a:lstStyle/>
          <a:p>
            <a:pPr rtl="0"/>
            <a:r>
              <a:rPr lang="ru-RU"/>
              <a:t>Имя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1C6A53C-7538-4FF9-BC09-EFC116FE70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 flipV="1">
            <a:off x="9432345" y="10143622"/>
            <a:ext cx="1711572" cy="45719"/>
          </a:xfrm>
        </p:spPr>
        <p:txBody>
          <a:bodyPr rtlCol="0"/>
          <a:lstStyle/>
          <a:p>
            <a:pPr rtl="0"/>
            <a:r>
              <a:rPr lang="ru-RU" dirty="0"/>
              <a:t>Должность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5F69D6A-822D-4DB9-A2CC-D9106F1F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ru-RU"/>
              <a:t>Вторник, 2 февраля 20XX г.</a:t>
            </a:r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375D7F3-165A-439B-8D1D-6553B68C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ru-RU"/>
              <a:t>Образец текста нижнего колонтитула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AF9A883-CC44-4401-AE67-8FCEACB7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ru-RU" smtClean="0"/>
              <a:pPr rtl="0"/>
              <a:t>7</a:t>
            </a:fld>
            <a:endParaRPr lang="ru-RU"/>
          </a:p>
        </p:txBody>
      </p:sp>
      <p:sp>
        <p:nvSpPr>
          <p:cNvPr id="17" name="Заголовок 13">
            <a:extLst>
              <a:ext uri="{FF2B5EF4-FFF2-40B4-BE49-F238E27FC236}">
                <a16:creationId xmlns:a16="http://schemas.microsoft.com/office/drawing/2014/main" xmlns="" id="{C15EE852-24F1-4643-8082-AB45CFF2BA10}"/>
              </a:ext>
            </a:extLst>
          </p:cNvPr>
          <p:cNvSpPr txBox="1">
            <a:spLocks/>
          </p:cNvSpPr>
          <p:nvPr/>
        </p:nvSpPr>
        <p:spPr>
          <a:xfrm>
            <a:off x="439160" y="148264"/>
            <a:ext cx="5110796" cy="1665076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800" kern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ru-RU" sz="3400" dirty="0" smtClean="0"/>
              <a:t>Программа управления роботом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9798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xmlns="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rtlCol="0"/>
          <a:lstStyle/>
          <a:p>
            <a:pPr rtl="0"/>
            <a:r>
              <a:rPr lang="ru-RU" dirty="0" smtClean="0"/>
              <a:t>Заключение</a:t>
            </a:r>
            <a:endParaRPr lang="ru-RU" dirty="0"/>
          </a:p>
        </p:txBody>
      </p:sp>
      <p:pic>
        <p:nvPicPr>
          <p:cNvPr id="16" name="Рисунок 15" descr="Цифровой фон точек данных">
            <a:extLst>
              <a:ext uri="{FF2B5EF4-FFF2-40B4-BE49-F238E27FC236}">
                <a16:creationId xmlns:a16="http://schemas.microsoft.com/office/drawing/2014/main" xmlns="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Объект 12">
            <a:extLst>
              <a:ext uri="{FF2B5EF4-FFF2-40B4-BE49-F238E27FC236}">
                <a16:creationId xmlns:a16="http://schemas.microsoft.com/office/drawing/2014/main" xmlns="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rmAutofit/>
          </a:bodyPr>
          <a:lstStyle/>
          <a:p>
            <a:pPr rtl="0"/>
            <a:r>
              <a:rPr lang="ru-RU" dirty="0" smtClean="0"/>
              <a:t>Наш робот может быть использован как уменьшенная модель для создания настоящего робота ловца метеоритов.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>
            <a:extLst>
              <a:ext uri="{FF2B5EF4-FFF2-40B4-BE49-F238E27FC236}">
                <a16:creationId xmlns:a16="http://schemas.microsoft.com/office/drawing/2014/main" xmlns="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ru-RU"/>
              <a:t>Спасибо</a:t>
            </a:r>
          </a:p>
        </p:txBody>
      </p:sp>
      <p:pic>
        <p:nvPicPr>
          <p:cNvPr id="27" name="Рисунок 26" descr="Цифровой фон точек данных">
            <a:extLst>
              <a:ext uri="{FF2B5EF4-FFF2-40B4-BE49-F238E27FC236}">
                <a16:creationId xmlns:a16="http://schemas.microsoft.com/office/drawing/2014/main" xmlns="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Рисунок 32" descr="Цифровой фон точек данных">
            <a:extLst>
              <a:ext uri="{FF2B5EF4-FFF2-40B4-BE49-F238E27FC236}">
                <a16:creationId xmlns:a16="http://schemas.microsoft.com/office/drawing/2014/main" xmlns="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689.tgt.Office_50301374_TF33713516_Win32_OJ112196127.potx" id="{7A3E99C7-7398-4AA7-AB21-8D666C96B31B}" vid="{C127490F-BAD3-4E07-8D92-987EE13E2468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{D0F0F5E4-0233-4E3C-918B-D41C176F36DD}tf33713516_win32</Template>
  <TotalTime>74</TotalTime>
  <Words>255</Words>
  <Application>Microsoft Office PowerPoint</Application>
  <PresentationFormat>Широкоэкранный</PresentationFormat>
  <Paragraphs>72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Times New Roman</vt:lpstr>
      <vt:lpstr>YS Text</vt:lpstr>
      <vt:lpstr>3DFloatVTI</vt:lpstr>
      <vt:lpstr>Инопланетный папус – ловец метеоритов</vt:lpstr>
      <vt:lpstr>  Химический состав  метеоритов. Наиболее распространенными химическими элементами в метеоритах являются: железо, никель, сера, магний, кремний, алюминий, кальций, и кислород </vt:lpstr>
      <vt:lpstr>Стоимость никеля 5254.75  </vt:lpstr>
      <vt:lpstr>Метеорное тело входит в атмосферу Земли  на скорости от 11, 2 до 72 км/с. </vt:lpstr>
      <vt:lpstr>Мы сделали робота который ловит метеориты </vt:lpstr>
      <vt:lpstr>Конструктив робота состоит из комплектов датчиков моторов и механизмов</vt:lpstr>
      <vt:lpstr>Презентация PowerPoint</vt:lpstr>
      <vt:lpstr>Заключение</vt:lpstr>
      <vt:lpstr>Спасибо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Ермолович</dc:creator>
  <cp:lastModifiedBy>Евгения</cp:lastModifiedBy>
  <cp:revision>3</cp:revision>
  <dcterms:created xsi:type="dcterms:W3CDTF">2022-04-07T09:55:03Z</dcterms:created>
  <dcterms:modified xsi:type="dcterms:W3CDTF">2022-04-19T17:04:27Z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