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335" r:id="rId3"/>
    <p:sldId id="349" r:id="rId4"/>
    <p:sldId id="350" r:id="rId5"/>
    <p:sldId id="279" r:id="rId6"/>
    <p:sldId id="382" r:id="rId7"/>
    <p:sldId id="383" r:id="rId8"/>
    <p:sldId id="384" r:id="rId9"/>
    <p:sldId id="381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BB4"/>
    <a:srgbClr val="6F3293"/>
    <a:srgbClr val="21211F"/>
    <a:srgbClr val="D9D9D9"/>
    <a:srgbClr val="424242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95405" autoAdjust="0"/>
  </p:normalViewPr>
  <p:slideViewPr>
    <p:cSldViewPr showGuides="1">
      <p:cViewPr varScale="1">
        <p:scale>
          <a:sx n="72" d="100"/>
          <a:sy n="72" d="100"/>
        </p:scale>
        <p:origin x="58" y="283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7D7F-44A0-ACB3-E9FBF34828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7F-44A0-ACB3-E9FBF34828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9.1</c:v>
                </c:pt>
                <c:pt idx="1">
                  <c:v>9.5</c:v>
                </c:pt>
                <c:pt idx="2">
                  <c:v>9.9</c:v>
                </c:pt>
                <c:pt idx="3">
                  <c:v>10.1</c:v>
                </c:pt>
                <c:pt idx="4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7F-44A0-ACB3-E9FBF3482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231760"/>
        <c:axId val="317230976"/>
      </c:areaChart>
      <c:dateAx>
        <c:axId val="317231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317230976"/>
        <c:crosses val="autoZero"/>
        <c:auto val="1"/>
        <c:lblOffset val="100"/>
        <c:baseTimeUnit val="months"/>
      </c:dateAx>
      <c:valAx>
        <c:axId val="3172309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317231760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B3ED-447C-B9CE-1E1179335B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D-447C-B9CE-1E1179335B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36526</c:v>
                </c:pt>
                <c:pt idx="1">
                  <c:v>38353</c:v>
                </c:pt>
                <c:pt idx="2">
                  <c:v>40179</c:v>
                </c:pt>
                <c:pt idx="3">
                  <c:v>42005</c:v>
                </c:pt>
                <c:pt idx="4">
                  <c:v>43831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11.1</c:v>
                </c:pt>
                <c:pt idx="1">
                  <c:v>11.3</c:v>
                </c:pt>
                <c:pt idx="2">
                  <c:v>11.8</c:v>
                </c:pt>
                <c:pt idx="3">
                  <c:v>12.4</c:v>
                </c:pt>
                <c:pt idx="4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D-447C-B9CE-1E1179335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231760"/>
        <c:axId val="317230976"/>
      </c:areaChart>
      <c:dateAx>
        <c:axId val="317231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317230976"/>
        <c:crosses val="autoZero"/>
        <c:auto val="1"/>
        <c:lblOffset val="100"/>
        <c:baseTimeUnit val="months"/>
      </c:dateAx>
      <c:valAx>
        <c:axId val="3172309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317231760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t>19/04/2022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1211F"/>
          </a:fgClr>
          <a:bgClr>
            <a:srgbClr val="21211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2095059" y="2411673"/>
            <a:ext cx="7966886" cy="690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Увлажнитель воздуха «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Air Fast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»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94893" y="3259723"/>
            <a:ext cx="4967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95000"/>
                  </a:schemeClr>
                </a:solidFill>
              </a:rPr>
              <a:t>Проект выполнил: </a:t>
            </a:r>
            <a:r>
              <a:rPr lang="ru-RU" sz="1600" dirty="0" err="1">
                <a:solidFill>
                  <a:schemeClr val="bg1">
                    <a:lumMod val="95000"/>
                  </a:schemeClr>
                </a:solidFill>
              </a:rPr>
              <a:t>Фастахиев</a:t>
            </a:r>
            <a:r>
              <a:rPr lang="ru-RU" sz="1600" dirty="0">
                <a:solidFill>
                  <a:schemeClr val="bg1">
                    <a:lumMod val="95000"/>
                  </a:schemeClr>
                </a:solidFill>
              </a:rPr>
              <a:t> Султан</a:t>
            </a:r>
          </a:p>
          <a:p>
            <a:pPr algn="ctr"/>
            <a:r>
              <a:rPr lang="ru-RU" sz="1600" dirty="0">
                <a:solidFill>
                  <a:schemeClr val="bg1">
                    <a:lumMod val="95000"/>
                  </a:schemeClr>
                </a:solidFill>
              </a:rPr>
              <a:t>Руководитель: </a:t>
            </a:r>
            <a:r>
              <a:rPr lang="ru-RU" sz="1600" dirty="0" err="1">
                <a:solidFill>
                  <a:schemeClr val="bg1">
                    <a:lumMod val="95000"/>
                  </a:schemeClr>
                </a:solidFill>
              </a:rPr>
              <a:t>Азиатцева</a:t>
            </a:r>
            <a:r>
              <a:rPr lang="ru-RU" sz="1600" dirty="0">
                <a:solidFill>
                  <a:schemeClr val="bg1">
                    <a:lumMod val="95000"/>
                  </a:schemeClr>
                </a:solidFill>
              </a:rPr>
              <a:t> Алена Вениаминовна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792088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Проблема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71764" y="6453336"/>
            <a:ext cx="3960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* По данным Ижевской медицинской академии</a:t>
            </a:r>
            <a:endParaRPr lang="vi-VN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063537532"/>
              </p:ext>
            </p:extLst>
          </p:nvPr>
        </p:nvGraphicFramePr>
        <p:xfrm>
          <a:off x="6245424" y="2991843"/>
          <a:ext cx="5242188" cy="241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51984" y="2596145"/>
            <a:ext cx="6431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Динамика заболеваемости из-за повышенной влажности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5" name="Chart 21">
            <a:extLst>
              <a:ext uri="{FF2B5EF4-FFF2-40B4-BE49-F238E27FC236}">
                <a16:creationId xmlns:a16="http://schemas.microsoft.com/office/drawing/2014/main" id="{F7A8C793-46F3-4C7A-BCF0-5CBA05EB2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832896"/>
              </p:ext>
            </p:extLst>
          </p:nvPr>
        </p:nvGraphicFramePr>
        <p:xfrm>
          <a:off x="563381" y="2991842"/>
          <a:ext cx="5242188" cy="241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2EE996B-B324-4BDE-A9D5-0AD9CC3D6A1F}"/>
              </a:ext>
            </a:extLst>
          </p:cNvPr>
          <p:cNvSpPr txBox="1"/>
          <p:nvPr/>
        </p:nvSpPr>
        <p:spPr>
          <a:xfrm>
            <a:off x="-187720" y="2596145"/>
            <a:ext cx="6431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Динамика заболеваемости из-за пониженной влажности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3DE963-7554-43B7-9B46-1E9DC7CE9ED5}"/>
              </a:ext>
            </a:extLst>
          </p:cNvPr>
          <p:cNvSpPr txBox="1"/>
          <p:nvPr/>
        </p:nvSpPr>
        <p:spPr>
          <a:xfrm>
            <a:off x="2880295" y="1573389"/>
            <a:ext cx="643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Необходимость измерения и поддержания влажности воздуха в различных местах дома 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9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Graphic spid="22" grpId="0">
        <p:bldSub>
          <a:bldChart bld="series"/>
        </p:bldSub>
      </p:bldGraphic>
      <p:bldP spid="23" grpId="0"/>
      <p:bldGraphic spid="25" grpId="0">
        <p:bldSub>
          <a:bldChart bld="series"/>
        </p:bldSub>
      </p:bldGraphic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640181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Цель и задачи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0080" y="1556792"/>
            <a:ext cx="10417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Цель: Собрать автоматический увлажнитель воздуха на платформе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arduino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Задачи: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Изучить понятие влажность воздуха и устройство приборов для её измерения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Выяснить влияние влажности воздуха на жизнедеятельность 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Проанализировать существующие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84744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709069"/>
            <a:ext cx="11471920" cy="67613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Характеристика влажности воздуха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0081" y="1385199"/>
            <a:ext cx="11208568" cy="3726414"/>
            <a:chOff x="838200" y="2369712"/>
            <a:chExt cx="5137597" cy="2971947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2369712"/>
              <a:ext cx="5137597" cy="1448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Парциальное давление водяного пара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Относительная влажность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Абсолютная влажность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Точка росы</a:t>
              </a:r>
              <a:endParaRPr lang="vi-VN" sz="2800" dirty="0">
                <a:solidFill>
                  <a:schemeClr val="bg1">
                    <a:lumMod val="95000"/>
                  </a:schemeClr>
                </a:solidFill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5864" y="5033882"/>
              <a:ext cx="50399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A7ADCF6-5AB2-4759-9B1F-1B4AE7123A96}"/>
              </a:ext>
            </a:extLst>
          </p:cNvPr>
          <p:cNvSpPr txBox="1"/>
          <p:nvPr/>
        </p:nvSpPr>
        <p:spPr>
          <a:xfrm>
            <a:off x="407368" y="6205348"/>
            <a:ext cx="11208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*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F. A.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Spanhol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L. S. Oliveira, C.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Petitjean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and L.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Heutte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‘‘Breast cancer histopathological image classification using convolutional neural networks,’’ in Proc. Int. Joint Conf. Neural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Netw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 (IJCNN), Jul. 2016, pp. 2560–2567.</a:t>
            </a:r>
            <a:endParaRPr lang="vi-VN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792088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Приборы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9736" y="2132856"/>
            <a:ext cx="2610000" cy="37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91068" y="2116710"/>
            <a:ext cx="2609864" cy="3745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40BFEA-E581-49BB-AB5D-3343D96B133D}"/>
              </a:ext>
            </a:extLst>
          </p:cNvPr>
          <p:cNvSpPr/>
          <p:nvPr/>
        </p:nvSpPr>
        <p:spPr>
          <a:xfrm>
            <a:off x="8472264" y="2132856"/>
            <a:ext cx="2610000" cy="374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DDAE5-B5A4-4E8B-85CD-5010D8901B5F}"/>
              </a:ext>
            </a:extLst>
          </p:cNvPr>
          <p:cNvSpPr txBox="1"/>
          <p:nvPr/>
        </p:nvSpPr>
        <p:spPr>
          <a:xfrm>
            <a:off x="-800969" y="1616081"/>
            <a:ext cx="643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Психрометр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A54EDF-D617-49EC-9F42-E7E6CF1394ED}"/>
              </a:ext>
            </a:extLst>
          </p:cNvPr>
          <p:cNvSpPr txBox="1"/>
          <p:nvPr/>
        </p:nvSpPr>
        <p:spPr>
          <a:xfrm>
            <a:off x="2880295" y="1632227"/>
            <a:ext cx="643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Конденсационный гигрометр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ED4B0-D8B8-4A0E-AC44-FC4E64AF17B0}"/>
              </a:ext>
            </a:extLst>
          </p:cNvPr>
          <p:cNvSpPr txBox="1"/>
          <p:nvPr/>
        </p:nvSpPr>
        <p:spPr>
          <a:xfrm>
            <a:off x="6561562" y="1614093"/>
            <a:ext cx="643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Гигрометр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792088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Влияние влажности воздуха на жизнь человека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080" y="1844824"/>
            <a:ext cx="2610000" cy="37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0" name="Group 3">
            <a:extLst>
              <a:ext uri="{FF2B5EF4-FFF2-40B4-BE49-F238E27FC236}">
                <a16:creationId xmlns:a16="http://schemas.microsoft.com/office/drawing/2014/main" id="{969E28B3-EA5F-4329-BE6B-8033BA31A83F}"/>
              </a:ext>
            </a:extLst>
          </p:cNvPr>
          <p:cNvGrpSpPr/>
          <p:nvPr/>
        </p:nvGrpSpPr>
        <p:grpSpPr>
          <a:xfrm>
            <a:off x="3503712" y="2438890"/>
            <a:ext cx="11208568" cy="3726414"/>
            <a:chOff x="838200" y="2369712"/>
            <a:chExt cx="5137597" cy="297194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778886-052F-48CB-AE05-F483B3F7B46D}"/>
                </a:ext>
              </a:extLst>
            </p:cNvPr>
            <p:cNvSpPr txBox="1"/>
            <p:nvPr/>
          </p:nvSpPr>
          <p:spPr>
            <a:xfrm>
              <a:off x="838200" y="2369712"/>
              <a:ext cx="5137597" cy="1791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Сон в комнате, где очень жарко и сухой воздух 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тяжелый, человек не высыпается. Также 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температура влияет на концентрацию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кислорода в воздухе. Чем температура выше тем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кислород хуже растворяется в воздухе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ACD8CDFC-0A9A-4AF3-93D1-10100DC6D6CF}"/>
                </a:ext>
              </a:extLst>
            </p:cNvPr>
            <p:cNvSpPr/>
            <p:nvPr/>
          </p:nvSpPr>
          <p:spPr>
            <a:xfrm>
              <a:off x="935864" y="5033882"/>
              <a:ext cx="50399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28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792088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Влияние влажности воздуха на жизнь человека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080" y="1844824"/>
            <a:ext cx="2610000" cy="37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0" name="Group 3">
            <a:extLst>
              <a:ext uri="{FF2B5EF4-FFF2-40B4-BE49-F238E27FC236}">
                <a16:creationId xmlns:a16="http://schemas.microsoft.com/office/drawing/2014/main" id="{969E28B3-EA5F-4329-BE6B-8033BA31A83F}"/>
              </a:ext>
            </a:extLst>
          </p:cNvPr>
          <p:cNvGrpSpPr/>
          <p:nvPr/>
        </p:nvGrpSpPr>
        <p:grpSpPr>
          <a:xfrm>
            <a:off x="3503712" y="2204864"/>
            <a:ext cx="11208568" cy="3726414"/>
            <a:chOff x="838200" y="2369712"/>
            <a:chExt cx="5137597" cy="297194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778886-052F-48CB-AE05-F483B3F7B46D}"/>
                </a:ext>
              </a:extLst>
            </p:cNvPr>
            <p:cNvSpPr txBox="1"/>
            <p:nvPr/>
          </p:nvSpPr>
          <p:spPr>
            <a:xfrm>
              <a:off x="838200" y="2369712"/>
              <a:ext cx="5137597" cy="2430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В условиях сухости у людей появляется сонливость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и рассеянность, повышается утомляемость,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ухудшается общее самочувствие, снижается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работоспособность и иммунитет. Влажность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один из важнейших параметров воздуха,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непосредственно влияющих на здоровье человека.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Оптимальный уровень влажности, при которой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человек чувствует себя наиболее комфортно 60-70%.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ACD8CDFC-0A9A-4AF3-93D1-10100DC6D6CF}"/>
                </a:ext>
              </a:extLst>
            </p:cNvPr>
            <p:cNvSpPr/>
            <p:nvPr/>
          </p:nvSpPr>
          <p:spPr>
            <a:xfrm>
              <a:off x="935864" y="5033882"/>
              <a:ext cx="50399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11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92696"/>
            <a:ext cx="11471920" cy="792088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Старение</a:t>
            </a: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080" y="1844824"/>
            <a:ext cx="2610000" cy="37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0" name="Group 3">
            <a:extLst>
              <a:ext uri="{FF2B5EF4-FFF2-40B4-BE49-F238E27FC236}">
                <a16:creationId xmlns:a16="http://schemas.microsoft.com/office/drawing/2014/main" id="{969E28B3-EA5F-4329-BE6B-8033BA31A83F}"/>
              </a:ext>
            </a:extLst>
          </p:cNvPr>
          <p:cNvGrpSpPr/>
          <p:nvPr/>
        </p:nvGrpSpPr>
        <p:grpSpPr>
          <a:xfrm>
            <a:off x="3610248" y="2193329"/>
            <a:ext cx="11208568" cy="3737948"/>
            <a:chOff x="887032" y="2360513"/>
            <a:chExt cx="5137597" cy="298114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778886-052F-48CB-AE05-F483B3F7B46D}"/>
                </a:ext>
              </a:extLst>
            </p:cNvPr>
            <p:cNvSpPr txBox="1"/>
            <p:nvPr/>
          </p:nvSpPr>
          <p:spPr>
            <a:xfrm>
              <a:off x="887032" y="2360513"/>
              <a:ext cx="5137597" cy="2430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Недостаток влажности приводит к сухости и раннему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старению кожи, раздражению слизистой оболочки, что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открывает путь для инфекций и повышает вероятность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различных респираторных заболеваний. Здесь и кроется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причина появления морщин. Кожа человека на 70%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состоит из воды, в результате обменных процессов она 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теряет около пол-литра влаги в течении суток, а в зимнее</a:t>
              </a:r>
            </a:p>
            <a:p>
              <a:pPr algn="just"/>
              <a:r>
                <a:rPr lang="ru-RU" sz="2400" dirty="0">
                  <a:solidFill>
                    <a:schemeClr val="bg1"/>
                  </a:solidFill>
                  <a:latin typeface="+mj-lt"/>
                </a:rPr>
                <a:t>время – до литра.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ACD8CDFC-0A9A-4AF3-93D1-10100DC6D6CF}"/>
                </a:ext>
              </a:extLst>
            </p:cNvPr>
            <p:cNvSpPr/>
            <p:nvPr/>
          </p:nvSpPr>
          <p:spPr>
            <a:xfrm>
              <a:off x="935864" y="5033882"/>
              <a:ext cx="50399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337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709069"/>
            <a:ext cx="11471920" cy="67613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Перспективы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endParaRPr 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0081" y="1385199"/>
            <a:ext cx="11208568" cy="3726414"/>
            <a:chOff x="838200" y="2369712"/>
            <a:chExt cx="5137597" cy="2971947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2369712"/>
              <a:ext cx="5137597" cy="1791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Жара при высоком уровне влажности оказывает еще большее 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негативное воздействие на людей. При более высокой влажности 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существенно ухудшается теплообмен человеческого организма.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Повышение уровня влажности, так же как и парниковые </a:t>
              </a:r>
              <a:r>
                <a:rPr lang="ru-RU" sz="2800" dirty="0" err="1">
                  <a:solidFill>
                    <a:schemeClr val="bg1">
                      <a:lumMod val="95000"/>
                    </a:schemeClr>
                  </a:solidFill>
                </a:rPr>
                <a:t>газы</a:t>
              </a:r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, является</a:t>
              </a:r>
            </a:p>
            <a:p>
              <a:pPr algn="just"/>
              <a:r>
                <a:rPr lang="ru-RU" sz="2800" dirty="0">
                  <a:solidFill>
                    <a:schemeClr val="bg1">
                      <a:lumMod val="95000"/>
                    </a:schemeClr>
                  </a:solidFill>
                </a:rPr>
                <a:t>результатом жизнедеятельности людей. </a:t>
              </a:r>
              <a:endParaRPr lang="vi-VN" sz="28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35864" y="5033882"/>
              <a:ext cx="50399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5FDD16B4-E148-45DA-A304-1EFECDC44E36}"/>
              </a:ext>
            </a:extLst>
          </p:cNvPr>
          <p:cNvSpPr/>
          <p:nvPr/>
        </p:nvSpPr>
        <p:spPr>
          <a:xfrm>
            <a:off x="3323692" y="3703671"/>
            <a:ext cx="5544616" cy="281588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350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Verdana</vt:lpstr>
      <vt:lpstr>Office Theme</vt:lpstr>
      <vt:lpstr>Презентация PowerPoint</vt:lpstr>
      <vt:lpstr>Проблема</vt:lpstr>
      <vt:lpstr>Цель и задачи</vt:lpstr>
      <vt:lpstr>Характеристика влажности воздуха </vt:lpstr>
      <vt:lpstr>Приборы</vt:lpstr>
      <vt:lpstr>Влияние влажности воздуха на жизнь человека</vt:lpstr>
      <vt:lpstr>Влияние влажности воздуха на жизнь человека</vt:lpstr>
      <vt:lpstr>Старение</vt:lpstr>
      <vt:lpstr>Перспективы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user</cp:lastModifiedBy>
  <cp:revision>202</cp:revision>
  <dcterms:created xsi:type="dcterms:W3CDTF">2014-09-22T14:05:42Z</dcterms:created>
  <dcterms:modified xsi:type="dcterms:W3CDTF">2022-04-19T12:52:45Z</dcterms:modified>
</cp:coreProperties>
</file>