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000"/>
    <a:srgbClr val="FFFF99"/>
    <a:srgbClr val="E57C09"/>
    <a:srgbClr val="CE7008"/>
    <a:srgbClr val="62D050"/>
    <a:srgbClr val="004600"/>
    <a:srgbClr val="C6E6A2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859F6-FD47-4480-9C1A-B7D251B04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DDF962-C8B9-44E3-8E24-22521DF78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8CCF1-3D42-40CB-854E-6083070A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473B7-75CF-4A54-9681-B8F6E2DC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DC99C-0DF7-40AD-8E86-ADAA689A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6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553C7-A647-4E0C-A139-5E5B5547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5E6219-FC4B-4B9D-979F-B422DA5E6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A9278-DE64-4717-97CB-3A32F6C0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E90AC-57AD-4D3D-B19E-A88A6034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3CFB9-18B8-473D-9BC9-3FED2E0F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8D6B44-D7EB-4FEF-83E6-4319131A8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AF17E-9A6E-442D-9473-AD3CD757D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E4C20-FD5F-4BC5-BC1C-B554FA1B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33901-6A81-4431-9E5C-26D2740B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586D2-255B-4B62-B500-E8B00DB2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0D150-170D-4550-B4D1-1BF15634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89005-4EA2-407D-B328-40D0D9DC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DBB48-0254-4FEF-9712-A1984A63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CE76D-BD74-4C00-8391-4E5E49F9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2EEE8-DE14-4A33-B0F0-34E8E86A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E6013-83E2-4B47-A820-40253733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9AE1-831C-435B-8DC8-C205E9433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77F50-4925-4C97-9D4E-F7E695F3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1322F-CF45-4AB6-A904-F5559D1E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4C0DF-4200-46B1-8B3F-4C0D144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6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971BF-209B-4E0E-B89A-7D3752D7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E22F-7CF5-4004-A089-C8CE78D1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ECF634-D468-451A-9AD6-2C3475B4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B453E-B58C-423C-9F8F-E76232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06DEED-D2EF-41F8-9669-6E14E3A0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23444-2D30-4E4E-B2F1-61D00A89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787A5-5AF0-42E1-B179-E531D265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8662EA-E4DF-43F4-B729-DA90A60F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09FA36-9B2B-4764-8DC8-06FFFDA2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C14A2E-5AB9-4E06-9543-9156010A3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E87D6A-C5CA-4321-90EA-8BDA7C0AE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7DB0DA-06C7-4C36-9397-199F0E5B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2835F8-9002-489A-AFD3-F2E8A3E9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E74748-9F70-4DA0-90CB-95C4AE2A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D36ED-5A18-4367-954B-001B5618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48FE48-E99F-4076-88C1-CB5546C2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660E5D-538E-474C-92F6-24E4B08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A5E511-DDD0-458C-8CA5-36A23E8D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4EC104-8C55-4B4B-BFD0-F9B94AA7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82083B-65A4-43EF-8964-ECD7FA61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978A7-3B4C-4FE5-AD1A-A5365C5A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6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24DE-C3B9-46CA-9F83-084C4B4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295CA-37F9-450C-9C32-C5A57819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4C96-EFE9-47EE-BCE2-707B5EAC8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AB718-0C1B-42AC-B6B6-DB149339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6085B-67A6-43C9-8D09-ED2F6ADE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81640-BE08-4F1A-B0C3-708525D0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9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0EF64-317A-4551-AD5A-74A55356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7CE93F-970C-4A39-BA21-9862AD5B3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29347C-0485-4E9C-ACC4-C562AF7D6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861167-706F-4181-9245-A1EEDCA5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07A61-5A94-482A-A304-F75443AB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DD6AF-B75B-4DDC-998E-932F7181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9511F-F938-4D6B-B398-CF65A8D1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8D1F5-ECE3-4368-84F9-3666D8F1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BE6A4-A9B9-4BF1-9E39-DF380F000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91115-5F4D-4DB8-90AA-E20242F3E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0F855-432D-426D-912A-F5F8FFB8C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19F3C-9A17-4BFD-A7D4-D376EA3B4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8059-2E47-493B-8B44-D386D360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1D0B58B-E53B-4872-9A7D-25B104794674}"/>
              </a:ext>
            </a:extLst>
          </p:cNvPr>
          <p:cNvGrpSpPr/>
          <p:nvPr/>
        </p:nvGrpSpPr>
        <p:grpSpPr>
          <a:xfrm>
            <a:off x="0" y="0"/>
            <a:ext cx="12192001" cy="6858001"/>
            <a:chOff x="1" y="-1"/>
            <a:chExt cx="12192001" cy="685800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C474CC9-87F1-4BB4-B0A9-AF1AB57B1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4"/>
            <a:stretch/>
          </p:blipFill>
          <p:spPr bwMode="auto">
            <a:xfrm rot="5400000">
              <a:off x="1252059" y="-1252056"/>
              <a:ext cx="6857998" cy="93621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4D30A0F-B4DB-4C5A-9287-A6AD3494E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69"/>
            <a:stretch/>
          </p:blipFill>
          <p:spPr bwMode="auto">
            <a:xfrm rot="16200000">
              <a:off x="7994011" y="2660006"/>
              <a:ext cx="6857998" cy="15379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C490A0B-3187-41BC-B40D-FEA9B99A9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55" b="15454"/>
            <a:stretch/>
          </p:blipFill>
          <p:spPr bwMode="auto">
            <a:xfrm rot="5400000">
              <a:off x="6646181" y="2233567"/>
              <a:ext cx="6857998" cy="2390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Облачко с текстом: овальное 13">
            <a:extLst>
              <a:ext uri="{FF2B5EF4-FFF2-40B4-BE49-F238E27FC236}">
                <a16:creationId xmlns:a16="http://schemas.microsoft.com/office/drawing/2014/main" id="{7E49D895-9E99-486E-9A80-5DE1EB2FCE70}"/>
              </a:ext>
            </a:extLst>
          </p:cNvPr>
          <p:cNvSpPr/>
          <p:nvPr/>
        </p:nvSpPr>
        <p:spPr>
          <a:xfrm rot="398206">
            <a:off x="5659834" y="775576"/>
            <a:ext cx="4814088" cy="2573031"/>
          </a:xfrm>
          <a:prstGeom prst="wedgeEllipseCallout">
            <a:avLst>
              <a:gd name="adj1" fmla="val -77269"/>
              <a:gd name="adj2" fmla="val 1874"/>
            </a:avLst>
          </a:prstGeom>
          <a:solidFill>
            <a:srgbClr val="C6E6A2"/>
          </a:solidFill>
          <a:ln w="76200">
            <a:solidFill>
              <a:srgbClr val="6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F47FE8-73DA-43DE-8AEA-C5BCBCF72201}"/>
              </a:ext>
            </a:extLst>
          </p:cNvPr>
          <p:cNvSpPr/>
          <p:nvPr/>
        </p:nvSpPr>
        <p:spPr>
          <a:xfrm>
            <a:off x="3880771" y="1046428"/>
            <a:ext cx="837221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Отгадайте загадку: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«Достаю его из печки,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Жду, ребята, этой встречи.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Вкусный, с корочкой горячей!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Получился он удачным –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Из печи достал я в срок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Замечательный…»</a:t>
            </a:r>
            <a:endParaRPr lang="ru-RU" b="1" cap="none" spc="0" dirty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id="{2AE0A812-E96E-44A2-A4A6-ACFC5DC53E64}"/>
              </a:ext>
            </a:extLst>
          </p:cNvPr>
          <p:cNvSpPr/>
          <p:nvPr/>
        </p:nvSpPr>
        <p:spPr>
          <a:xfrm flipH="1">
            <a:off x="1585519" y="3396320"/>
            <a:ext cx="4178028" cy="2802409"/>
          </a:xfrm>
          <a:prstGeom prst="wedgeEllipseCallout">
            <a:avLst>
              <a:gd name="adj1" fmla="val -83954"/>
              <a:gd name="adj2" fmla="val -21655"/>
            </a:avLst>
          </a:prstGeom>
          <a:solidFill>
            <a:srgbClr val="C6E6A2"/>
          </a:solidFill>
          <a:ln w="76200">
            <a:solidFill>
              <a:srgbClr val="6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51788E-3515-456B-9114-2B874C26D3A2}"/>
              </a:ext>
            </a:extLst>
          </p:cNvPr>
          <p:cNvSpPr/>
          <p:nvPr/>
        </p:nvSpPr>
        <p:spPr>
          <a:xfrm>
            <a:off x="-511574" y="3826731"/>
            <a:ext cx="837221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Хотите узнать как готовили 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пироги на Руси?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Своими глазами увидеть, как мы 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автоматизировали процесс</a:t>
            </a:r>
          </a:p>
          <a:p>
            <a:pPr algn="ctr"/>
            <a:r>
              <a:rPr lang="ru-RU" b="1" dirty="0">
                <a:ln w="0"/>
                <a:latin typeface="Book Antiqua" panose="02040602050305030304" pitchFamily="18" charset="0"/>
              </a:rPr>
              <a:t> приготовления пирогов.</a:t>
            </a:r>
          </a:p>
          <a:p>
            <a:pPr algn="ctr"/>
            <a:r>
              <a:rPr lang="ru-RU" b="1" dirty="0">
                <a:ln w="0"/>
                <a:latin typeface="LC Chalk" panose="02000504070000020003" pitchFamily="2" charset="-52"/>
              </a:rPr>
              <a:t>ДОБРО ПОЖАЛОВАТЬ </a:t>
            </a:r>
          </a:p>
          <a:p>
            <a:pPr algn="ctr"/>
            <a:r>
              <a:rPr lang="ru-RU" b="1" dirty="0">
                <a:ln w="0"/>
                <a:latin typeface="LC Chalk" panose="02000504070000020003" pitchFamily="2" charset="-52"/>
              </a:rPr>
              <a:t>В НАШУ ПЕКАРНЮ!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248C88-DA49-406A-B200-B55DE4C3D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30948" r="33408" b="13659"/>
          <a:stretch/>
        </p:blipFill>
        <p:spPr>
          <a:xfrm rot="5400000">
            <a:off x="7316408" y="3766159"/>
            <a:ext cx="2585323" cy="2176577"/>
          </a:xfrm>
          <a:prstGeom prst="roundRect">
            <a:avLst/>
          </a:prstGeom>
          <a:ln w="76200">
            <a:solidFill>
              <a:srgbClr val="544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462041-AB02-4B7E-8C99-A4F4DF4FF3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23425" r="34580" b="22863"/>
          <a:stretch/>
        </p:blipFill>
        <p:spPr>
          <a:xfrm rot="5400000">
            <a:off x="1804450" y="996369"/>
            <a:ext cx="2347757" cy="1981695"/>
          </a:xfrm>
          <a:prstGeom prst="roundRect">
            <a:avLst/>
          </a:prstGeom>
          <a:ln w="76200">
            <a:solidFill>
              <a:srgbClr val="544000"/>
            </a:solidFill>
          </a:ln>
        </p:spPr>
      </p:pic>
    </p:spTree>
    <p:extLst>
      <p:ext uri="{BB962C8B-B14F-4D97-AF65-F5344CB8AC3E}">
        <p14:creationId xmlns:p14="http://schemas.microsoft.com/office/powerpoint/2010/main" val="25140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AD31A4-4A0F-45C7-AD3D-961B3F2FFDB9}"/>
              </a:ext>
            </a:extLst>
          </p:cNvPr>
          <p:cNvGrpSpPr/>
          <p:nvPr/>
        </p:nvGrpSpPr>
        <p:grpSpPr>
          <a:xfrm>
            <a:off x="-13984" y="0"/>
            <a:ext cx="12192001" cy="6858001"/>
            <a:chOff x="1" y="-1"/>
            <a:chExt cx="12192001" cy="68580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12CE9AA-C7A1-4ACE-BDF0-5E5B61557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4"/>
            <a:stretch/>
          </p:blipFill>
          <p:spPr bwMode="auto">
            <a:xfrm rot="5400000">
              <a:off x="1252059" y="-1252056"/>
              <a:ext cx="6857998" cy="93621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B8E268E-EFA5-4916-A310-C1D0B801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69"/>
            <a:stretch/>
          </p:blipFill>
          <p:spPr bwMode="auto">
            <a:xfrm rot="16200000">
              <a:off x="7994011" y="2660006"/>
              <a:ext cx="6857998" cy="15379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B85F0BD-BF03-4BAB-8AC1-DF79CB59A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55" b="15454"/>
            <a:stretch/>
          </p:blipFill>
          <p:spPr bwMode="auto">
            <a:xfrm rot="5400000">
              <a:off x="6646181" y="2233567"/>
              <a:ext cx="6857998" cy="2390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AFC491-F28F-4203-8296-36A0F55D3F14}"/>
              </a:ext>
            </a:extLst>
          </p:cNvPr>
          <p:cNvSpPr/>
          <p:nvPr/>
        </p:nvSpPr>
        <p:spPr>
          <a:xfrm>
            <a:off x="1760286" y="766870"/>
            <a:ext cx="830090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Проект «Чудо – пекарня, сохраняя традиции от прошлого к будущему»</a:t>
            </a:r>
          </a:p>
          <a:p>
            <a:pPr algn="ctr"/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состоит из двух частей: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3AEE35-3517-4B4D-A539-A5AEC97B58E4}"/>
              </a:ext>
            </a:extLst>
          </p:cNvPr>
          <p:cNvSpPr/>
          <p:nvPr/>
        </p:nvSpPr>
        <p:spPr>
          <a:xfrm>
            <a:off x="1711701" y="2151865"/>
            <a:ext cx="3610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В первой части мы расскажем </a:t>
            </a:r>
          </a:p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«Как готовили пироги на Руси?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96904E-3BD3-4EB3-B2DE-2835C9B42DD7}"/>
              </a:ext>
            </a:extLst>
          </p:cNvPr>
          <p:cNvSpPr/>
          <p:nvPr/>
        </p:nvSpPr>
        <p:spPr>
          <a:xfrm>
            <a:off x="6869653" y="2151865"/>
            <a:ext cx="41256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Во второй  части покажем, как</a:t>
            </a:r>
          </a:p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 автоматизировали процесс </a:t>
            </a:r>
          </a:p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производства пирогов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502E81-A522-4F1D-8F93-4D5529851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b="5062"/>
          <a:stretch/>
        </p:blipFill>
        <p:spPr>
          <a:xfrm>
            <a:off x="1514742" y="3148819"/>
            <a:ext cx="4004566" cy="2988720"/>
          </a:xfrm>
          <a:prstGeom prst="roundRect">
            <a:avLst/>
          </a:prstGeom>
          <a:ln w="76200">
            <a:solidFill>
              <a:srgbClr val="54400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C3FD3C-4460-42C2-A221-81842BF1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2109" r="686" b="7034"/>
          <a:stretch/>
        </p:blipFill>
        <p:spPr>
          <a:xfrm>
            <a:off x="7048034" y="3160682"/>
            <a:ext cx="3844815" cy="2988719"/>
          </a:xfrm>
          <a:prstGeom prst="roundRect">
            <a:avLst/>
          </a:prstGeom>
          <a:ln w="76200">
            <a:solidFill>
              <a:srgbClr val="544000"/>
            </a:solidFill>
          </a:ln>
        </p:spPr>
      </p:pic>
    </p:spTree>
    <p:extLst>
      <p:ext uri="{BB962C8B-B14F-4D97-AF65-F5344CB8AC3E}">
        <p14:creationId xmlns:p14="http://schemas.microsoft.com/office/powerpoint/2010/main" val="29642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ABD42C-544D-4CA6-88FE-C518A7A1DAB5}"/>
              </a:ext>
            </a:extLst>
          </p:cNvPr>
          <p:cNvGrpSpPr/>
          <p:nvPr/>
        </p:nvGrpSpPr>
        <p:grpSpPr>
          <a:xfrm>
            <a:off x="-2" y="0"/>
            <a:ext cx="12192001" cy="6858001"/>
            <a:chOff x="1" y="-1"/>
            <a:chExt cx="12192001" cy="68580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49FAC3E-83AD-4E53-8CC5-0AA671680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4"/>
            <a:stretch/>
          </p:blipFill>
          <p:spPr bwMode="auto">
            <a:xfrm rot="5400000">
              <a:off x="1252059" y="-1252056"/>
              <a:ext cx="6857998" cy="93621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A33356F-F8F7-487B-8A09-20464AB05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469"/>
            <a:stretch/>
          </p:blipFill>
          <p:spPr bwMode="auto">
            <a:xfrm rot="16200000">
              <a:off x="7994011" y="2660006"/>
              <a:ext cx="6857998" cy="15379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4E0ECFD-1A9C-4F77-921A-ABBF26E98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55" b="15454"/>
            <a:stretch/>
          </p:blipFill>
          <p:spPr bwMode="auto">
            <a:xfrm rot="5400000">
              <a:off x="6646181" y="2233567"/>
              <a:ext cx="6857998" cy="2390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74686C-9D5B-48AE-A1BC-2F648F64EE20}"/>
              </a:ext>
            </a:extLst>
          </p:cNvPr>
          <p:cNvSpPr/>
          <p:nvPr/>
        </p:nvSpPr>
        <p:spPr>
          <a:xfrm>
            <a:off x="171991" y="816440"/>
            <a:ext cx="1184801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E57C09"/>
                </a:solidFill>
                <a:latin typeface="Book Antiqua" panose="02040602050305030304" pitchFamily="18" charset="0"/>
              </a:rPr>
              <a:t>В нашей пекарне сочетается: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приготовление пирогов из свежих натуральных продуктов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автоматизированное производство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старинная рецептура приготовления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0B050"/>
                </a:solidFill>
                <a:latin typeface="Book Antiqua" panose="02040602050305030304" pitchFamily="18" charset="0"/>
              </a:rPr>
              <a:t>возможность приготовления пирогов разной национальной кухни</a:t>
            </a:r>
          </a:p>
          <a:p>
            <a:pPr algn="ctr"/>
            <a:endParaRPr lang="ru-RU" b="1" dirty="0">
              <a:ln w="0"/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43B6B4-BE70-4171-98E0-868F08EF0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4" b="1585"/>
          <a:stretch/>
        </p:blipFill>
        <p:spPr>
          <a:xfrm>
            <a:off x="2826022" y="2503016"/>
            <a:ext cx="6379123" cy="3395907"/>
          </a:xfrm>
          <a:prstGeom prst="roundRect">
            <a:avLst/>
          </a:prstGeom>
          <a:ln w="76200">
            <a:solidFill>
              <a:srgbClr val="544000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11572D-A11C-4179-A5BC-FC8E6C3A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13" y="4821671"/>
            <a:ext cx="2950774" cy="17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3065C3-7BE9-459C-9BEF-572E11926522}"/>
              </a:ext>
            </a:extLst>
          </p:cNvPr>
          <p:cNvSpPr/>
          <p:nvPr/>
        </p:nvSpPr>
        <p:spPr>
          <a:xfrm>
            <a:off x="2079170" y="5139738"/>
            <a:ext cx="80336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FF99"/>
                </a:solidFill>
                <a:latin typeface="Antikvar" panose="020B0000000000000000" pitchFamily="34" charset="0"/>
              </a:rPr>
              <a:t>Горячо и свежо,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FFFF99"/>
                </a:solidFill>
                <a:latin typeface="Antikvar" panose="020B0000000000000000" pitchFamily="34" charset="0"/>
              </a:rPr>
              <a:t>И волшебно, и вкусно!</a:t>
            </a:r>
          </a:p>
          <a:p>
            <a:pPr algn="ctr"/>
            <a:r>
              <a:rPr lang="ru-RU" sz="1600" b="1" dirty="0">
                <a:ln w="0"/>
                <a:solidFill>
                  <a:srgbClr val="FFFF99"/>
                </a:solidFill>
                <a:latin typeface="Antikvar" panose="020B0000000000000000" pitchFamily="34" charset="0"/>
              </a:rPr>
              <a:t>В нашей пекарне</a:t>
            </a:r>
          </a:p>
          <a:p>
            <a:pPr algn="ctr"/>
            <a:r>
              <a:rPr lang="ru-RU" sz="1600" b="1" dirty="0">
                <a:ln w="0"/>
                <a:solidFill>
                  <a:srgbClr val="FFFF99"/>
                </a:solidFill>
                <a:latin typeface="Antikvar" panose="020B0000000000000000" pitchFamily="34" charset="0"/>
              </a:rPr>
              <a:t>Пирог – как искусство! </a:t>
            </a:r>
            <a:endParaRPr lang="ru-RU" sz="1600" b="1" cap="none" spc="0" dirty="0">
              <a:ln w="0"/>
              <a:solidFill>
                <a:srgbClr val="FFFF99"/>
              </a:solidFill>
              <a:latin typeface="Antikv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0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142</Words>
  <Application>Microsoft Office PowerPoint</Application>
  <PresentationFormat>Широкоэкранный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Antikvar</vt:lpstr>
      <vt:lpstr>Arial</vt:lpstr>
      <vt:lpstr>Book Antiqua</vt:lpstr>
      <vt:lpstr>Calibri</vt:lpstr>
      <vt:lpstr>Calibri Light</vt:lpstr>
      <vt:lpstr>LC Chalk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Маркина</dc:creator>
  <cp:lastModifiedBy>Маркина</cp:lastModifiedBy>
  <cp:revision>4</cp:revision>
  <dcterms:created xsi:type="dcterms:W3CDTF">2022-04-19T17:48:38Z</dcterms:created>
  <dcterms:modified xsi:type="dcterms:W3CDTF">2022-04-26T17:28:59Z</dcterms:modified>
</cp:coreProperties>
</file>