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21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5143500" type="screen16x9"/>
  <p:notesSz cx="7559675" cy="10691813"/>
  <p:defaultTextStyle>
    <a:defPPr>
      <a:defRPr lang="en-GB"/>
    </a:defPPr>
    <a:lvl1pPr algn="l" defTabSz="3638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601618" indent="-231392" algn="l" defTabSz="3638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925566" indent="-185114" algn="l" defTabSz="3638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295793" indent="-185114" algn="l" defTabSz="3638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1666019" indent="-185114" algn="l" defTabSz="3638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1851133" algn="l" defTabSz="740453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221359" algn="l" defTabSz="740453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2591585" algn="l" defTabSz="740453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2961812" algn="l" defTabSz="740453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993300"/>
    <a:srgbClr val="FF9900"/>
    <a:srgbClr val="ECCD14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90" d="100"/>
          <a:sy n="90" d="100"/>
        </p:scale>
        <p:origin x="-732" y="-90"/>
      </p:cViewPr>
      <p:guideLst>
        <p:guide orient="horz" pos="1470"/>
        <p:guide pos="2612"/>
      </p:guideLst>
    </p:cSldViewPr>
  </p:slideViewPr>
  <p:outlineViewPr>
    <p:cViewPr varScale="1">
      <p:scale>
        <a:sx n="170" d="200"/>
        <a:sy n="170" d="200"/>
      </p:scale>
      <p:origin x="0" y="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59E46BE7-DA96-40FF-BBDE-849219A242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181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638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9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601618" indent="-231392" algn="l" defTabSz="3638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9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925566" indent="-185114" algn="l" defTabSz="3638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9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295793" indent="-185114" algn="l" defTabSz="3638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9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666019" indent="-185114" algn="l" defTabSz="3638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9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1851133" algn="l" defTabSz="7404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221359" algn="l" defTabSz="7404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91585" algn="l" defTabSz="7404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961812" algn="l" defTabSz="7404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B861601-94C4-494B-9058-98958306884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B861601-94C4-494B-9058-98958306884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B861601-94C4-494B-9058-98958306884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10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chemeClr val="tx2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6BEB2-30AB-41BE-A5F8-2EB722BEC90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545476" indent="-389626"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49748-76DB-4669-B1B4-9FB7C103D3F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9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5B061-FAEC-43D5-BEB2-45CBBF5943F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28985"/>
            <a:ext cx="8226720" cy="85761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607D-D939-479F-AE31-8641DFB045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85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9B55A-7292-4B54-A89D-D5694476A1C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39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1700">
                <a:solidFill>
                  <a:schemeClr val="tx2"/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EE9E-C91E-4CB9-A158-343EF0CD8ED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9B2A5-4225-47D3-BDBA-469A43ED470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ctr" defTabSz="779252" rtl="0" eaLnBrk="1" latinLnBrk="0" hangingPunct="1">
              <a:spcBef>
                <a:spcPct val="20000"/>
              </a:spcBef>
              <a:spcAft>
                <a:spcPts val="256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8AEF0-6915-4648-8299-1B0A3497F3D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64398-899D-4C55-B7AF-4C4ED9C7C35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0147B-DC08-4790-8CAF-AB5E78551D8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1"/>
            <a:ext cx="3636085" cy="943870"/>
          </a:xfrm>
          <a:effectLst/>
        </p:spPr>
        <p:txBody>
          <a:bodyPr anchor="b">
            <a:noAutofit/>
          </a:bodyPr>
          <a:lstStyle>
            <a:lvl1pPr marL="194813" indent="-194813" algn="l">
              <a:defRPr sz="24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47CA9-EA75-4C79-890A-165AFD4BD83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1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55850" indent="-155850">
              <a:buFont typeface="Georgia" pitchFamily="18" charset="0"/>
              <a:buChar char="*"/>
              <a:defRPr sz="14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288F9-2A62-42CA-9C27-1DCE6466C92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39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3279126"/>
            <a:ext cx="6512511" cy="857250"/>
          </a:xfrm>
          <a:prstGeom prst="rect">
            <a:avLst/>
          </a:prstGeom>
          <a:effectLst/>
        </p:spPr>
        <p:txBody>
          <a:bodyPr vert="horz" lIns="77925" tIns="38963" rIns="77925" bIns="38963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1"/>
            <a:ext cx="2514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1"/>
            <a:ext cx="3352801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1"/>
            <a:ext cx="18288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DD1B404-D41E-47A5-A4CF-48EB34EB2F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timing>
    <p:tnLst>
      <p:par>
        <p:cTn id="1" dur="indefinite" restart="never" nodeType="tmRoot"/>
      </p:par>
    </p:tnLst>
  </p:timing>
  <p:txStyles>
    <p:titleStyle>
      <a:lvl1pPr marL="272738" indent="-272738" algn="r" defTabSz="779252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39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94813" indent="-155850" algn="l" defTabSz="779252" rtl="0" eaLnBrk="1" latinLnBrk="0" hangingPunct="1">
        <a:spcBef>
          <a:spcPct val="20000"/>
        </a:spcBef>
        <a:spcAft>
          <a:spcPts val="256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7551" indent="-155850" algn="l" defTabSz="779252" rtl="0" eaLnBrk="1" latinLnBrk="0" hangingPunct="1">
        <a:spcBef>
          <a:spcPct val="20000"/>
        </a:spcBef>
        <a:spcAft>
          <a:spcPts val="256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01327" indent="-155850" algn="l" defTabSz="779252" rtl="0" eaLnBrk="1" latinLnBrk="0" hangingPunct="1">
        <a:spcBef>
          <a:spcPct val="20000"/>
        </a:spcBef>
        <a:spcAft>
          <a:spcPts val="256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5102" indent="-155850" algn="l" defTabSz="779252" rtl="0" eaLnBrk="1" latinLnBrk="0" hangingPunct="1">
        <a:spcBef>
          <a:spcPct val="20000"/>
        </a:spcBef>
        <a:spcAft>
          <a:spcPts val="256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84463" indent="-155850" algn="l" defTabSz="779252" rtl="0" eaLnBrk="1" latinLnBrk="0" hangingPunct="1">
        <a:spcBef>
          <a:spcPct val="20000"/>
        </a:spcBef>
        <a:spcAft>
          <a:spcPts val="256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18238" indent="-155850" algn="l" defTabSz="779252" rtl="0" eaLnBrk="1" latinLnBrk="0" hangingPunct="1">
        <a:spcBef>
          <a:spcPct val="20000"/>
        </a:spcBef>
        <a:spcAft>
          <a:spcPts val="256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75391" indent="-155850" algn="l" defTabSz="779252" rtl="0" eaLnBrk="1" latinLnBrk="0" hangingPunct="1">
        <a:spcBef>
          <a:spcPct val="20000"/>
        </a:spcBef>
        <a:spcAft>
          <a:spcPts val="256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8129" indent="-155850" algn="l" defTabSz="779252" rtl="0" eaLnBrk="1" latinLnBrk="0" hangingPunct="1">
        <a:spcBef>
          <a:spcPct val="20000"/>
        </a:spcBef>
        <a:spcAft>
          <a:spcPts val="256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205282" indent="-155850" algn="l" defTabSz="779252" rtl="0" eaLnBrk="1" latinLnBrk="0" hangingPunct="1">
        <a:spcBef>
          <a:spcPct val="20000"/>
        </a:spcBef>
        <a:spcAft>
          <a:spcPts val="256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118582" y="51470"/>
            <a:ext cx="891791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2446" rIns="0" bIns="0" anchor="t"/>
          <a:lstStyle>
            <a:lvl1pPr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2pPr>
            <a:lvl3pPr marL="11430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3pPr>
            <a:lvl4pPr marL="16002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4pPr>
            <a:lvl5pPr marL="20574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5pPr>
            <a:lvl6pPr marL="25146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6pPr>
            <a:lvl7pPr marL="29718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7pPr>
            <a:lvl8pPr marL="34290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8pPr>
            <a:lvl9pPr marL="38862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9pPr>
          </a:lstStyle>
          <a:p>
            <a:pPr marL="4391025" defTabSz="1820721">
              <a:defRPr/>
            </a:pPr>
            <a:endParaRPr lang="en-US" sz="1200" kern="0" dirty="0" smtClean="0"/>
          </a:p>
          <a:p>
            <a:pPr marL="4391025" defTabSz="1820721">
              <a:defRPr/>
            </a:pPr>
            <a:r>
              <a:rPr lang="ru-RU" sz="2400" kern="0" dirty="0">
                <a:solidFill>
                  <a:srgbClr val="002060"/>
                </a:solidFill>
              </a:rPr>
              <a:t>Р</a:t>
            </a:r>
            <a:r>
              <a:rPr lang="ru-RU" altLang="ru-RU" sz="2400" kern="0" dirty="0">
                <a:solidFill>
                  <a:srgbClr val="002060"/>
                </a:solidFill>
              </a:rPr>
              <a:t>обото</a:t>
            </a:r>
            <a:r>
              <a:rPr lang="ru-RU" altLang="ru-RU" sz="2400" kern="0" dirty="0" smtClean="0">
                <a:solidFill>
                  <a:srgbClr val="002060"/>
                </a:solidFill>
              </a:rPr>
              <a:t>технический проект</a:t>
            </a:r>
            <a:endParaRPr lang="en-US" altLang="ru-RU" sz="2400" kern="0" dirty="0">
              <a:solidFill>
                <a:srgbClr val="002060"/>
              </a:solidFill>
            </a:endParaRPr>
          </a:p>
          <a:p>
            <a:pPr marL="4391025" defTabSz="1820721"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</a:rPr>
              <a:t>Михаила Захарова</a:t>
            </a:r>
            <a:endParaRPr lang="en-US" altLang="ru-RU" sz="2400" b="1" kern="0" dirty="0" smtClean="0">
              <a:solidFill>
                <a:srgbClr val="002060"/>
              </a:solidFill>
            </a:endParaRPr>
          </a:p>
          <a:p>
            <a:pPr marL="4391025" defTabSz="1820721">
              <a:defRPr/>
            </a:pPr>
            <a:endParaRPr lang="en-US" altLang="ru-RU" sz="1200" kern="0" dirty="0" smtClean="0">
              <a:solidFill>
                <a:srgbClr val="002060"/>
              </a:solidFill>
            </a:endParaRPr>
          </a:p>
          <a:p>
            <a:pPr marL="4391025" defTabSz="1820721">
              <a:defRPr/>
            </a:pPr>
            <a:endParaRPr lang="en-US" altLang="ru-RU" sz="1200" kern="0" dirty="0">
              <a:solidFill>
                <a:srgbClr val="002060"/>
              </a:solidFill>
            </a:endParaRPr>
          </a:p>
          <a:p>
            <a:pPr marL="4391025" defTabSz="1820721">
              <a:defRPr/>
            </a:pPr>
            <a:endParaRPr lang="ru-RU" altLang="ru-RU" sz="1200" kern="0" dirty="0">
              <a:solidFill>
                <a:srgbClr val="002060"/>
              </a:solidFill>
            </a:endParaRPr>
          </a:p>
          <a:p>
            <a:pPr marL="4486275" algn="l" defTabSz="1820721">
              <a:defRPr/>
            </a:pPr>
            <a:r>
              <a:rPr lang="en-US" altLang="ru-RU" b="1" kern="0" dirty="0" smtClean="0">
                <a:solidFill>
                  <a:srgbClr val="C00000"/>
                </a:solidFill>
              </a:rPr>
              <a:t>    „ </a:t>
            </a:r>
            <a:r>
              <a:rPr lang="en-US" altLang="ru-RU" b="1" kern="0" dirty="0" err="1" smtClean="0">
                <a:solidFill>
                  <a:srgbClr val="C00000"/>
                </a:solidFill>
              </a:rPr>
              <a:t>Skripysh</a:t>
            </a:r>
            <a:endParaRPr lang="en-US" altLang="ru-RU" b="1" kern="0" dirty="0" smtClean="0">
              <a:solidFill>
                <a:srgbClr val="C00000"/>
              </a:solidFill>
            </a:endParaRPr>
          </a:p>
          <a:p>
            <a:pPr marL="4486275" defTabSz="1820721">
              <a:defRPr/>
            </a:pPr>
            <a:r>
              <a:rPr lang="en-US" alt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  <a:p>
            <a:pPr marL="4486275" algn="l" defTabSz="1820721">
              <a:defRPr/>
            </a:pPr>
            <a:r>
              <a:rPr lang="en-US" altLang="ru-RU" b="1" kern="0" dirty="0" smtClean="0">
                <a:solidFill>
                  <a:srgbClr val="C00000"/>
                </a:solidFill>
              </a:rPr>
              <a:t>       </a:t>
            </a:r>
            <a:r>
              <a:rPr lang="en-US" altLang="ru-RU" b="1" kern="0" dirty="0" err="1" smtClean="0">
                <a:solidFill>
                  <a:srgbClr val="C00000"/>
                </a:solidFill>
              </a:rPr>
              <a:t>RoboLift</a:t>
            </a:r>
            <a:r>
              <a:rPr lang="en-US" altLang="ru-RU" b="1" kern="0" dirty="0" smtClean="0">
                <a:solidFill>
                  <a:srgbClr val="C00000"/>
                </a:solidFill>
              </a:rPr>
              <a:t> </a:t>
            </a:r>
            <a:r>
              <a:rPr lang="en-US" altLang="ru-RU" b="1" kern="0" dirty="0">
                <a:solidFill>
                  <a:srgbClr val="C00000"/>
                </a:solidFill>
              </a:rPr>
              <a:t>”</a:t>
            </a:r>
            <a:endParaRPr lang="ru-RU" altLang="ru-RU" b="1" kern="0" dirty="0">
              <a:solidFill>
                <a:srgbClr val="C00000"/>
              </a:solidFill>
            </a:endParaRPr>
          </a:p>
          <a:p>
            <a:pPr algn="l" defTabSz="1820721">
              <a:defRPr/>
            </a:pPr>
            <a:endParaRPr lang="en-US" altLang="ru-RU" sz="1200" kern="0" dirty="0" smtClean="0">
              <a:solidFill>
                <a:srgbClr val="002060"/>
              </a:solidFill>
            </a:endParaRPr>
          </a:p>
          <a:p>
            <a:pPr algn="l" defTabSz="1820721">
              <a:defRPr/>
            </a:pPr>
            <a:endParaRPr lang="en-US" altLang="ru-RU" sz="1200" kern="0" dirty="0" smtClean="0">
              <a:solidFill>
                <a:srgbClr val="002060"/>
              </a:solidFill>
            </a:endParaRPr>
          </a:p>
          <a:p>
            <a:pPr algn="l" defTabSz="1820721">
              <a:defRPr/>
            </a:pPr>
            <a:endParaRPr lang="en-US" altLang="ru-RU" sz="1200" kern="0" dirty="0" smtClean="0">
              <a:solidFill>
                <a:srgbClr val="002060"/>
              </a:solidFill>
            </a:endParaRPr>
          </a:p>
          <a:p>
            <a:pPr defTabSz="1820721">
              <a:defRPr/>
            </a:pPr>
            <a:r>
              <a:rPr lang="ru-RU" altLang="ru-RU" sz="2400" kern="0" dirty="0">
                <a:solidFill>
                  <a:srgbClr val="002060"/>
                </a:solidFill>
              </a:rPr>
              <a:t>ГБОУ лицей №226, класс 5Б</a:t>
            </a:r>
          </a:p>
          <a:p>
            <a:pPr defTabSz="1820721">
              <a:defRPr/>
            </a:pPr>
            <a:r>
              <a:rPr lang="ru-RU" altLang="ru-RU" sz="2400" kern="0" dirty="0">
                <a:solidFill>
                  <a:srgbClr val="002060"/>
                </a:solidFill>
              </a:rPr>
              <a:t>ГБУ ДО ДДЮТ Фрунзенского района </a:t>
            </a:r>
            <a:r>
              <a:rPr lang="ru-RU" altLang="ru-RU" sz="2400" kern="0" dirty="0" smtClean="0">
                <a:solidFill>
                  <a:srgbClr val="002060"/>
                </a:solidFill>
              </a:rPr>
              <a:t>Санкт-Петербурга</a:t>
            </a:r>
            <a:endParaRPr lang="ru-RU" altLang="ru-RU" sz="2400" kern="0" dirty="0">
              <a:solidFill>
                <a:srgbClr val="002060"/>
              </a:solidFill>
            </a:endParaRPr>
          </a:p>
          <a:p>
            <a:pPr defTabSz="1820721">
              <a:defRPr/>
            </a:pPr>
            <a:r>
              <a:rPr lang="ru-RU" altLang="ru-RU" sz="2400" b="1" kern="0" dirty="0">
                <a:solidFill>
                  <a:srgbClr val="C00000"/>
                </a:solidFill>
              </a:rPr>
              <a:t>2022 год</a:t>
            </a:r>
          </a:p>
          <a:p>
            <a:pPr algn="l" defTabSz="1820721">
              <a:defRPr/>
            </a:pPr>
            <a:endParaRPr lang="ru-RU" altLang="ru-RU" sz="2400" kern="0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7637"/>
            <a:ext cx="428625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118582" y="51470"/>
            <a:ext cx="891791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2446" rIns="0" bIns="0" anchor="t"/>
          <a:lstStyle>
            <a:lvl1pPr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2pPr>
            <a:lvl3pPr marL="11430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3pPr>
            <a:lvl4pPr marL="16002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4pPr>
            <a:lvl5pPr marL="20574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5pPr>
            <a:lvl6pPr marL="25146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6pPr>
            <a:lvl7pPr marL="29718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7pPr>
            <a:lvl8pPr marL="34290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8pPr>
            <a:lvl9pPr marL="38862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9pPr>
          </a:lstStyle>
          <a:p>
            <a:pPr defTabSz="1820721">
              <a:defRPr/>
            </a:pPr>
            <a:r>
              <a:rPr lang="ru-RU" sz="2400" b="1" kern="0" dirty="0" smtClean="0">
                <a:solidFill>
                  <a:srgbClr val="C00000"/>
                </a:solidFill>
              </a:rPr>
              <a:t>Двухзвенное </a:t>
            </a:r>
            <a:r>
              <a:rPr lang="ru-RU" sz="2400" b="1" kern="0" dirty="0">
                <a:solidFill>
                  <a:srgbClr val="C00000"/>
                </a:solidFill>
              </a:rPr>
              <a:t>самоходное </a:t>
            </a:r>
            <a:r>
              <a:rPr lang="ru-RU" sz="2400" b="1" kern="0" dirty="0" smtClean="0">
                <a:solidFill>
                  <a:srgbClr val="C00000"/>
                </a:solidFill>
              </a:rPr>
              <a:t>шасси </a:t>
            </a:r>
            <a:r>
              <a:rPr lang="en-US" b="1" kern="0" dirty="0" smtClean="0"/>
              <a:t>„</a:t>
            </a:r>
            <a:r>
              <a:rPr lang="en-US" b="1" kern="0" dirty="0" err="1" smtClean="0"/>
              <a:t>Skripysh</a:t>
            </a:r>
            <a:r>
              <a:rPr lang="en-US" b="1" kern="0" dirty="0" smtClean="0"/>
              <a:t>”</a:t>
            </a:r>
            <a:r>
              <a:rPr lang="ru-RU" sz="2400" b="1" kern="0" dirty="0" smtClean="0"/>
              <a:t> </a:t>
            </a:r>
            <a:r>
              <a:rPr lang="ru-RU" sz="2400" b="1" kern="0" dirty="0" smtClean="0">
                <a:solidFill>
                  <a:srgbClr val="C00000"/>
                </a:solidFill>
              </a:rPr>
              <a:t>- это:</a:t>
            </a:r>
          </a:p>
          <a:p>
            <a:pPr algn="l" defTabSz="1820721">
              <a:defRPr/>
            </a:pPr>
            <a:endParaRPr lang="ru-RU" sz="1000" kern="0" dirty="0" smtClean="0">
              <a:solidFill>
                <a:srgbClr val="C00000"/>
              </a:solidFill>
            </a:endParaRPr>
          </a:p>
          <a:p>
            <a:pPr marL="3763963" indent="-361950" algn="l" defTabSz="1820721">
              <a:lnSpc>
                <a:spcPct val="125000"/>
              </a:lnSpc>
              <a:buClr>
                <a:srgbClr val="000099"/>
              </a:buClr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rgbClr val="002060"/>
                </a:solidFill>
              </a:rPr>
              <a:t>Непревзойдённая проходимость!</a:t>
            </a:r>
            <a:endParaRPr lang="ru-RU" altLang="ru-RU" sz="2400" dirty="0">
              <a:solidFill>
                <a:srgbClr val="002060"/>
              </a:solidFill>
            </a:endParaRPr>
          </a:p>
          <a:p>
            <a:pPr marL="3944938" indent="-180975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Уникальная конструкция в миниатюре.</a:t>
            </a:r>
          </a:p>
          <a:p>
            <a:pPr marL="3944938" indent="-180975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Колёсная </a:t>
            </a:r>
            <a:r>
              <a:rPr lang="ru-RU" altLang="ru-RU" sz="1800" dirty="0">
                <a:solidFill>
                  <a:srgbClr val="C00000"/>
                </a:solidFill>
              </a:rPr>
              <a:t>формула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8х8</a:t>
            </a:r>
            <a:r>
              <a:rPr lang="ru-RU" altLang="ru-RU" sz="1800" dirty="0" smtClean="0">
                <a:solidFill>
                  <a:srgbClr val="C00000"/>
                </a:solidFill>
              </a:rPr>
              <a:t>.</a:t>
            </a:r>
          </a:p>
          <a:p>
            <a:pPr marL="3944938" indent="-180975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Роликовый </a:t>
            </a:r>
            <a:r>
              <a:rPr lang="ru-RU" altLang="ru-RU" sz="1800" dirty="0" err="1">
                <a:solidFill>
                  <a:srgbClr val="C00000"/>
                </a:solidFill>
              </a:rPr>
              <a:t>межколёсный</a:t>
            </a:r>
            <a:r>
              <a:rPr lang="ru-RU" altLang="ru-RU" sz="1800" dirty="0">
                <a:solidFill>
                  <a:srgbClr val="C00000"/>
                </a:solidFill>
              </a:rPr>
              <a:t> </a:t>
            </a:r>
            <a:r>
              <a:rPr lang="ru-RU" altLang="ru-RU" sz="1800" dirty="0" smtClean="0">
                <a:solidFill>
                  <a:srgbClr val="C00000"/>
                </a:solidFill>
              </a:rPr>
              <a:t>привод.</a:t>
            </a:r>
          </a:p>
          <a:p>
            <a:pPr marL="3944938" indent="-180975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Независимая </a:t>
            </a:r>
            <a:r>
              <a:rPr lang="ru-RU" altLang="ru-RU" sz="1800" dirty="0">
                <a:solidFill>
                  <a:srgbClr val="C00000"/>
                </a:solidFill>
              </a:rPr>
              <a:t>балансирная </a:t>
            </a:r>
            <a:r>
              <a:rPr lang="ru-RU" altLang="ru-RU" sz="1800" dirty="0" smtClean="0">
                <a:solidFill>
                  <a:srgbClr val="C00000"/>
                </a:solidFill>
              </a:rPr>
              <a:t>подвеска.</a:t>
            </a:r>
          </a:p>
          <a:p>
            <a:pPr marL="3944938" indent="-180975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>
                <a:solidFill>
                  <a:srgbClr val="C00000"/>
                </a:solidFill>
              </a:rPr>
              <a:t>Ломающаяся </a:t>
            </a:r>
            <a:r>
              <a:rPr lang="ru-RU" altLang="ru-RU" sz="1800" dirty="0" smtClean="0">
                <a:solidFill>
                  <a:srgbClr val="C00000"/>
                </a:solidFill>
              </a:rPr>
              <a:t>рама.</a:t>
            </a:r>
          </a:p>
          <a:p>
            <a:pPr algn="l" defTabSz="1820721">
              <a:lnSpc>
                <a:spcPct val="125000"/>
              </a:lnSpc>
              <a:buClr>
                <a:srgbClr val="000099"/>
              </a:buClr>
              <a:defRPr/>
            </a:pPr>
            <a:endParaRPr lang="ru-RU" altLang="ru-RU" sz="1200" dirty="0" smtClean="0">
              <a:solidFill>
                <a:srgbClr val="002060"/>
              </a:solidFill>
            </a:endParaRPr>
          </a:p>
          <a:p>
            <a:pPr marL="3051175" indent="-361950" algn="l" defTabSz="1820721">
              <a:lnSpc>
                <a:spcPct val="125000"/>
              </a:lnSpc>
              <a:buClr>
                <a:srgbClr val="000099"/>
              </a:buClr>
              <a:buFont typeface="Wingdings" panose="05000000000000000000" pitchFamily="2" charset="2"/>
              <a:buChar char="q"/>
              <a:defRPr/>
            </a:pPr>
            <a:r>
              <a:rPr lang="ru-RU" altLang="ru-RU" sz="2400" dirty="0">
                <a:solidFill>
                  <a:srgbClr val="002060"/>
                </a:solidFill>
              </a:rPr>
              <a:t>Лёгкость </a:t>
            </a:r>
            <a:r>
              <a:rPr lang="ru-RU" altLang="ru-RU" sz="2400" dirty="0" smtClean="0">
                <a:solidFill>
                  <a:srgbClr val="002060"/>
                </a:solidFill>
              </a:rPr>
              <a:t>управления!</a:t>
            </a:r>
            <a:endParaRPr lang="ru-RU" altLang="ru-RU" sz="2400" dirty="0">
              <a:solidFill>
                <a:srgbClr val="002060"/>
              </a:solidFill>
            </a:endParaRPr>
          </a:p>
          <a:p>
            <a:pPr marL="3232150" indent="-180975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Контроллер </a:t>
            </a:r>
            <a:r>
              <a:rPr lang="en-US" altLang="ru-RU" sz="1800" b="1" dirty="0">
                <a:solidFill>
                  <a:srgbClr val="C00000"/>
                </a:solidFill>
              </a:rPr>
              <a:t>Arduino </a:t>
            </a:r>
            <a:r>
              <a:rPr lang="en-US" altLang="ru-RU" sz="1800" b="1" dirty="0" smtClean="0">
                <a:solidFill>
                  <a:srgbClr val="C00000"/>
                </a:solidFill>
              </a:rPr>
              <a:t>UNO</a:t>
            </a:r>
            <a:r>
              <a:rPr lang="en-US" altLang="ru-RU" sz="1800" dirty="0" smtClean="0">
                <a:solidFill>
                  <a:srgbClr val="C00000"/>
                </a:solidFill>
              </a:rPr>
              <a:t>.</a:t>
            </a:r>
            <a:endParaRPr lang="ru-RU" altLang="ru-RU" sz="1800" dirty="0" smtClean="0">
              <a:solidFill>
                <a:srgbClr val="C00000"/>
              </a:solidFill>
            </a:endParaRPr>
          </a:p>
          <a:p>
            <a:pPr marL="3232150" indent="-180975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Дистанционное </a:t>
            </a:r>
            <a:r>
              <a:rPr lang="ru-RU" altLang="ru-RU" sz="1800" dirty="0">
                <a:solidFill>
                  <a:srgbClr val="C00000"/>
                </a:solidFill>
              </a:rPr>
              <a:t>управление со </a:t>
            </a:r>
            <a:r>
              <a:rPr lang="ru-RU" altLang="ru-RU" sz="1800" dirty="0" smtClean="0">
                <a:solidFill>
                  <a:srgbClr val="C00000"/>
                </a:solidFill>
              </a:rPr>
              <a:t>смартфона.</a:t>
            </a:r>
          </a:p>
          <a:p>
            <a:pPr algn="l" defTabSz="1820721">
              <a:lnSpc>
                <a:spcPct val="125000"/>
              </a:lnSpc>
              <a:buClr>
                <a:srgbClr val="000099"/>
              </a:buClr>
              <a:defRPr/>
            </a:pPr>
            <a:endParaRPr lang="ru-RU" altLang="ru-RU" sz="800" dirty="0" smtClean="0">
              <a:solidFill>
                <a:srgbClr val="002060"/>
              </a:solidFill>
            </a:endParaRPr>
          </a:p>
          <a:p>
            <a:pPr marL="3051175" indent="-360363" algn="l" defTabSz="1820721">
              <a:lnSpc>
                <a:spcPct val="125000"/>
              </a:lnSpc>
              <a:buClr>
                <a:srgbClr val="000099"/>
              </a:buClr>
              <a:buFont typeface="Wingdings" panose="05000000000000000000" pitchFamily="2" charset="2"/>
              <a:buChar char="q"/>
              <a:defRPr/>
            </a:pPr>
            <a:r>
              <a:rPr lang="ru-RU" altLang="ru-RU" sz="2400" dirty="0">
                <a:solidFill>
                  <a:srgbClr val="002060"/>
                </a:solidFill>
              </a:rPr>
              <a:t>Готовность к автоматизации 100</a:t>
            </a:r>
            <a:r>
              <a:rPr lang="ru-RU" altLang="ru-RU" sz="2400" dirty="0" smtClean="0">
                <a:solidFill>
                  <a:srgbClr val="002060"/>
                </a:solidFill>
              </a:rPr>
              <a:t>%!</a:t>
            </a:r>
            <a:endParaRPr lang="ru-RU" altLang="ru-RU" sz="2400" dirty="0">
              <a:solidFill>
                <a:srgbClr val="002060"/>
              </a:solidFill>
            </a:endParaRPr>
          </a:p>
          <a:p>
            <a:pPr algn="l" defTabSz="1820721">
              <a:lnSpc>
                <a:spcPct val="125000"/>
              </a:lnSpc>
              <a:buClr>
                <a:srgbClr val="000099"/>
              </a:buClr>
              <a:defRPr/>
            </a:pPr>
            <a:endParaRPr lang="ru-RU" altLang="ru-RU" sz="1800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37948"/>
            <a:ext cx="3238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146" y="2723795"/>
            <a:ext cx="24193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80556"/>
            <a:ext cx="25241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759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118582" y="51470"/>
            <a:ext cx="891791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2446" rIns="0" bIns="0" anchor="t"/>
          <a:lstStyle>
            <a:lvl1pPr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2pPr>
            <a:lvl3pPr marL="11430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3pPr>
            <a:lvl4pPr marL="16002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4pPr>
            <a:lvl5pPr marL="20574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5pPr>
            <a:lvl6pPr marL="25146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6pPr>
            <a:lvl7pPr marL="29718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7pPr>
            <a:lvl8pPr marL="34290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8pPr>
            <a:lvl9pPr marL="3886200" indent="-228600" algn="ctr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80"/>
                </a:solidFill>
                <a:latin typeface="Times New Roman" pitchFamily="16" charset="0"/>
              </a:defRPr>
            </a:lvl9pPr>
          </a:lstStyle>
          <a:p>
            <a:pPr defTabSz="1820721">
              <a:defRPr/>
            </a:pPr>
            <a:r>
              <a:rPr lang="ru-RU" sz="2400" b="1" kern="0" dirty="0" smtClean="0">
                <a:solidFill>
                  <a:srgbClr val="C00000"/>
                </a:solidFill>
              </a:rPr>
              <a:t>Роботизированный подъемник </a:t>
            </a:r>
            <a:r>
              <a:rPr lang="en-US" b="1" kern="0" dirty="0" smtClean="0"/>
              <a:t>„</a:t>
            </a:r>
            <a:r>
              <a:rPr lang="en-US" b="1" kern="0" dirty="0" err="1" smtClean="0"/>
              <a:t>RoboLift</a:t>
            </a:r>
            <a:r>
              <a:rPr lang="en-US" b="1" kern="0" dirty="0" smtClean="0"/>
              <a:t>”</a:t>
            </a:r>
            <a:r>
              <a:rPr lang="ru-RU" sz="2400" b="1" kern="0" dirty="0" smtClean="0"/>
              <a:t> </a:t>
            </a:r>
            <a:r>
              <a:rPr lang="ru-RU" sz="2400" b="1" kern="0" dirty="0" smtClean="0">
                <a:solidFill>
                  <a:srgbClr val="C00000"/>
                </a:solidFill>
              </a:rPr>
              <a:t>- это:</a:t>
            </a:r>
          </a:p>
          <a:p>
            <a:pPr algn="l" defTabSz="1820721">
              <a:defRPr/>
            </a:pPr>
            <a:endParaRPr lang="ru-RU" sz="1000" kern="0" dirty="0" smtClean="0">
              <a:solidFill>
                <a:srgbClr val="C00000"/>
              </a:solidFill>
            </a:endParaRPr>
          </a:p>
          <a:p>
            <a:pPr marL="3582988" indent="-350838" algn="l" defTabSz="1820721">
              <a:lnSpc>
                <a:spcPct val="125000"/>
              </a:lnSpc>
              <a:buClr>
                <a:srgbClr val="000099"/>
              </a:buClr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rgbClr val="002060"/>
                </a:solidFill>
              </a:rPr>
              <a:t>Функциональность!</a:t>
            </a:r>
          </a:p>
          <a:p>
            <a:pPr marL="3582988" indent="-350838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Два уровня погрузки и складирования.</a:t>
            </a:r>
          </a:p>
          <a:p>
            <a:pPr marL="3582988" indent="-350838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Возможность разгрузки и загрузки шасси.</a:t>
            </a:r>
          </a:p>
          <a:p>
            <a:pPr marL="3582988" indent="-350838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Выдвижной челюстной захват.</a:t>
            </a:r>
          </a:p>
          <a:p>
            <a:pPr marL="3582988" indent="-350838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Полная автономность.</a:t>
            </a:r>
          </a:p>
          <a:p>
            <a:pPr marL="3232150" algn="l" defTabSz="1820721">
              <a:lnSpc>
                <a:spcPct val="125000"/>
              </a:lnSpc>
              <a:buClr>
                <a:srgbClr val="000099"/>
              </a:buClr>
              <a:defRPr/>
            </a:pPr>
            <a:endParaRPr lang="ru-RU" altLang="ru-RU" sz="1000" dirty="0" smtClean="0">
              <a:solidFill>
                <a:srgbClr val="C00000"/>
              </a:solidFill>
            </a:endParaRPr>
          </a:p>
          <a:p>
            <a:pPr marL="3582988" indent="-350838" algn="l" defTabSz="1820721">
              <a:lnSpc>
                <a:spcPct val="125000"/>
              </a:lnSpc>
              <a:buClr>
                <a:srgbClr val="000099"/>
              </a:buClr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rgbClr val="002060"/>
                </a:solidFill>
              </a:rPr>
              <a:t>Автоматизация 100%!</a:t>
            </a:r>
            <a:endParaRPr lang="ru-RU" altLang="ru-RU" sz="2400" dirty="0">
              <a:solidFill>
                <a:srgbClr val="002060"/>
              </a:solidFill>
            </a:endParaRPr>
          </a:p>
          <a:p>
            <a:pPr marL="3582988" indent="-350838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>
                <a:solidFill>
                  <a:srgbClr val="C00000"/>
                </a:solidFill>
              </a:rPr>
              <a:t>Контроллер </a:t>
            </a:r>
            <a:r>
              <a:rPr lang="en-US" altLang="ru-RU" sz="1800" b="1" dirty="0">
                <a:solidFill>
                  <a:srgbClr val="C00000"/>
                </a:solidFill>
              </a:rPr>
              <a:t>Arduino UNO</a:t>
            </a:r>
            <a:r>
              <a:rPr lang="en-US" altLang="ru-RU" sz="1800" dirty="0">
                <a:solidFill>
                  <a:srgbClr val="C00000"/>
                </a:solidFill>
              </a:rPr>
              <a:t>.</a:t>
            </a:r>
            <a:endParaRPr lang="ru-RU" altLang="ru-RU" sz="1800" dirty="0">
              <a:solidFill>
                <a:srgbClr val="C00000"/>
              </a:solidFill>
            </a:endParaRPr>
          </a:p>
          <a:p>
            <a:pPr marL="3582988" indent="-350838" algn="l" defTabSz="1820721">
              <a:lnSpc>
                <a:spcPct val="125000"/>
              </a:lnSpc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800" dirty="0" err="1" smtClean="0">
                <a:solidFill>
                  <a:srgbClr val="C00000"/>
                </a:solidFill>
              </a:rPr>
              <a:t>Опознование</a:t>
            </a:r>
            <a:r>
              <a:rPr lang="ru-RU" altLang="ru-RU" sz="1800" dirty="0" smtClean="0">
                <a:solidFill>
                  <a:srgbClr val="C00000"/>
                </a:solidFill>
              </a:rPr>
              <a:t> прибытия шасси</a:t>
            </a:r>
          </a:p>
          <a:p>
            <a:pPr marL="3232150" algn="l" defTabSz="1820721">
              <a:lnSpc>
                <a:spcPct val="125000"/>
              </a:lnSpc>
              <a:buClr>
                <a:srgbClr val="000099"/>
              </a:buClr>
              <a:defRPr/>
            </a:pPr>
            <a:r>
              <a:rPr lang="ru-RU" altLang="ru-RU" sz="1800" dirty="0" smtClean="0">
                <a:solidFill>
                  <a:srgbClr val="C00000"/>
                </a:solidFill>
              </a:rPr>
              <a:t>     датчиком магнитного поля.</a:t>
            </a:r>
            <a:endParaRPr lang="ru-RU" altLang="ru-RU" sz="1800" dirty="0">
              <a:solidFill>
                <a:srgbClr val="C00000"/>
              </a:solidFill>
            </a:endParaRPr>
          </a:p>
          <a:p>
            <a:pPr algn="l" defTabSz="1820721">
              <a:lnSpc>
                <a:spcPct val="125000"/>
              </a:lnSpc>
              <a:buClr>
                <a:srgbClr val="000099"/>
              </a:buClr>
              <a:defRPr/>
            </a:pPr>
            <a:endParaRPr lang="ru-RU" altLang="ru-RU" sz="1000" dirty="0" smtClean="0">
              <a:solidFill>
                <a:srgbClr val="002060"/>
              </a:solidFill>
            </a:endParaRPr>
          </a:p>
          <a:p>
            <a:pPr marL="361950" indent="-361950" algn="l" defTabSz="1820721">
              <a:lnSpc>
                <a:spcPct val="125000"/>
              </a:lnSpc>
              <a:buClr>
                <a:srgbClr val="000099"/>
              </a:buClr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rgbClr val="002060"/>
                </a:solidFill>
              </a:rPr>
              <a:t>Полное взаимодействие с шасси </a:t>
            </a:r>
            <a:r>
              <a:rPr lang="en-US" altLang="ru-RU" sz="2400" b="1" dirty="0">
                <a:solidFill>
                  <a:srgbClr val="002060"/>
                </a:solidFill>
              </a:rPr>
              <a:t>„</a:t>
            </a:r>
            <a:r>
              <a:rPr lang="en-US" altLang="ru-RU" sz="2400" b="1" dirty="0" err="1">
                <a:solidFill>
                  <a:srgbClr val="002060"/>
                </a:solidFill>
              </a:rPr>
              <a:t>Skripysh</a:t>
            </a:r>
            <a:r>
              <a:rPr lang="en-US" altLang="ru-RU" sz="2400" b="1" dirty="0">
                <a:solidFill>
                  <a:srgbClr val="002060"/>
                </a:solidFill>
              </a:rPr>
              <a:t>”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23" y="991535"/>
            <a:ext cx="30575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176239"/>
            <a:ext cx="19431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569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1816</TotalTime>
  <Words>129</Words>
  <Application>Microsoft Office PowerPoint</Application>
  <PresentationFormat>Экран (16:9)</PresentationFormat>
  <Paragraphs>46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Manager>Танфильев Дмитрий Игоревич</Manager>
  <Company>5Б класс, Лицей №226, ДДЮТ Фрунзенского р-на СПб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Робототехнический проект</dc:title>
  <dc:subject>Skripysh &amp; RoboLif</dc:subject>
  <dc:creator>Захаров Михаил</dc:creator>
  <cp:lastModifiedBy>User</cp:lastModifiedBy>
  <cp:revision>163</cp:revision>
  <cp:lastPrinted>1601-01-01T00:00:00Z</cp:lastPrinted>
  <dcterms:created xsi:type="dcterms:W3CDTF">2013-09-20T03:47:07Z</dcterms:created>
  <dcterms:modified xsi:type="dcterms:W3CDTF">2022-11-25T17:34:28Z</dcterms:modified>
</cp:coreProperties>
</file>