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9"/>
  </p:notesMasterIdLst>
  <p:sldIdLst>
    <p:sldId id="256" r:id="rId2"/>
    <p:sldId id="257" r:id="rId3"/>
    <p:sldId id="258" r:id="rId4"/>
    <p:sldId id="259" r:id="rId5"/>
    <p:sldId id="263" r:id="rId6"/>
    <p:sldId id="261" r:id="rId7"/>
    <p:sldId id="262" r:id="rId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832" autoAdjust="0"/>
  </p:normalViewPr>
  <p:slideViewPr>
    <p:cSldViewPr>
      <p:cViewPr>
        <p:scale>
          <a:sx n="138" d="100"/>
          <a:sy n="138" d="100"/>
        </p:scale>
        <p:origin x="-2664" y="12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CA7984-A37A-42D5-BC2E-C0E6664CD0F8}" type="datetimeFigureOut">
              <a:rPr lang="ru-RU" smtClean="0"/>
              <a:t>02.04.2023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C3A501-270A-4673-A5EB-6DBB4DA4205F}" type="slidenum">
              <a:rPr lang="ru-RU" smtClean="0"/>
              <a:t>‹#›</a:t>
            </a:fld>
            <a:endParaRPr lang="ru-RU"/>
          </a:p>
        </p:txBody>
      </p:sp>
    </p:spTree>
    <p:extLst>
      <p:ext uri="{BB962C8B-B14F-4D97-AF65-F5344CB8AC3E}">
        <p14:creationId xmlns:p14="http://schemas.microsoft.com/office/powerpoint/2010/main" val="1707983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Добрый день. </a:t>
            </a:r>
            <a:r>
              <a:rPr lang="ru-RU" sz="1200" kern="1200" dirty="0" smtClean="0">
                <a:solidFill>
                  <a:schemeClr val="tx1"/>
                </a:solidFill>
                <a:effectLst/>
                <a:latin typeface="+mn-lt"/>
                <a:ea typeface="+mn-ea"/>
                <a:cs typeface="+mn-cs"/>
              </a:rPr>
              <a:t>Проект</a:t>
            </a:r>
            <a:r>
              <a:rPr lang="ru-RU" sz="1200" kern="1200" dirty="0" smtClean="0">
                <a:solidFill>
                  <a:schemeClr val="tx1"/>
                </a:solidFill>
                <a:effectLst/>
                <a:latin typeface="+mn-lt"/>
                <a:ea typeface="+mn-ea"/>
                <a:cs typeface="+mn-cs"/>
              </a:rPr>
              <a:t>, который я представляю, называется «Робот – </a:t>
            </a:r>
            <a:r>
              <a:rPr lang="ru-RU" sz="1200" kern="1200" dirty="0" smtClean="0">
                <a:solidFill>
                  <a:schemeClr val="tx1"/>
                </a:solidFill>
                <a:effectLst/>
                <a:latin typeface="+mn-lt"/>
                <a:ea typeface="+mn-ea"/>
                <a:cs typeface="+mn-cs"/>
              </a:rPr>
              <a:t>спелеолог». </a:t>
            </a:r>
            <a:r>
              <a:rPr lang="ru-RU" sz="1200" kern="1200" dirty="0" smtClean="0">
                <a:solidFill>
                  <a:schemeClr val="tx1"/>
                </a:solidFill>
                <a:effectLst/>
                <a:latin typeface="+mn-lt"/>
                <a:ea typeface="+mn-ea"/>
                <a:cs typeface="+mn-cs"/>
              </a:rPr>
              <a:t>Пещеры во все времена вызывали не поддельный интерес у человека. Цели посещения пещер могут быть самыми разными: исследовательские экспедиции спелеологов/историков/геологов, туристические вылазки, ситуационные (вынужденные), спонтанные (в ходе игры). Таким образом, исследование пещер, может быть не только  интересным и захватывающим увлечением, но и ценным инструментом для научных открытий. </a:t>
            </a:r>
            <a:endParaRPr lang="ru-RU" dirty="0"/>
          </a:p>
        </p:txBody>
      </p:sp>
      <p:sp>
        <p:nvSpPr>
          <p:cNvPr id="4" name="Номер слайда 3"/>
          <p:cNvSpPr>
            <a:spLocks noGrp="1"/>
          </p:cNvSpPr>
          <p:nvPr>
            <p:ph type="sldNum" sz="quarter" idx="10"/>
          </p:nvPr>
        </p:nvSpPr>
        <p:spPr/>
        <p:txBody>
          <a:bodyPr/>
          <a:lstStyle/>
          <a:p>
            <a:fld id="{CCC3A501-270A-4673-A5EB-6DBB4DA4205F}" type="slidenum">
              <a:rPr lang="ru-RU" smtClean="0"/>
              <a:t>1</a:t>
            </a:fld>
            <a:endParaRPr lang="ru-RU"/>
          </a:p>
        </p:txBody>
      </p:sp>
    </p:spTree>
    <p:extLst>
      <p:ext uri="{BB962C8B-B14F-4D97-AF65-F5344CB8AC3E}">
        <p14:creationId xmlns:p14="http://schemas.microsoft.com/office/powerpoint/2010/main" val="3871805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К сожалению, из года в год фиксируются случаи, когда люди теряются в пещерах. Пытаясь возвратиться обратно, они начинают петлять, запутываются еще больше, пугаются, паникуют и, если им некому оказать помощь, то потерявшиеся могут погибнуть. Хорошо, когда у исследователей пещер есть запасная одежда, еда, фонарики и другая полезная экипировка чтобы дольше продержаться в тяжелых условиях. Однако это не поможет им самостоятельно отыскать выход. Особенно бывает сложно выбраться из подземных лабиринтов, когда пещера очень большая или, если вы не знаете, как действовать в подобной ситуации, ведь в пещерах, даже эхо крайне обманчиво, а сигналы </a:t>
            </a:r>
            <a:r>
              <a:rPr lang="en-US" sz="1200" kern="1200" dirty="0" smtClean="0">
                <a:solidFill>
                  <a:schemeClr val="tx1"/>
                </a:solidFill>
                <a:effectLst/>
                <a:latin typeface="+mn-lt"/>
                <a:ea typeface="+mn-ea"/>
                <a:cs typeface="+mn-cs"/>
              </a:rPr>
              <a:t>GPS </a:t>
            </a:r>
            <a:r>
              <a:rPr lang="ru-RU" sz="1200" kern="1200" dirty="0" smtClean="0">
                <a:solidFill>
                  <a:schemeClr val="tx1"/>
                </a:solidFill>
                <a:effectLst/>
                <a:latin typeface="+mn-lt"/>
                <a:ea typeface="+mn-ea"/>
                <a:cs typeface="+mn-cs"/>
              </a:rPr>
              <a:t>не доступны и бесполезны.</a:t>
            </a:r>
          </a:p>
          <a:p>
            <a:endParaRPr lang="ru-RU" dirty="0"/>
          </a:p>
        </p:txBody>
      </p:sp>
      <p:sp>
        <p:nvSpPr>
          <p:cNvPr id="4" name="Номер слайда 3"/>
          <p:cNvSpPr>
            <a:spLocks noGrp="1"/>
          </p:cNvSpPr>
          <p:nvPr>
            <p:ph type="sldNum" sz="quarter" idx="10"/>
          </p:nvPr>
        </p:nvSpPr>
        <p:spPr/>
        <p:txBody>
          <a:bodyPr/>
          <a:lstStyle/>
          <a:p>
            <a:fld id="{CCC3A501-270A-4673-A5EB-6DBB4DA4205F}" type="slidenum">
              <a:rPr lang="ru-RU" smtClean="0"/>
              <a:t>2</a:t>
            </a:fld>
            <a:endParaRPr lang="ru-RU"/>
          </a:p>
        </p:txBody>
      </p:sp>
    </p:spTree>
    <p:extLst>
      <p:ext uri="{BB962C8B-B14F-4D97-AF65-F5344CB8AC3E}">
        <p14:creationId xmlns:p14="http://schemas.microsoft.com/office/powerpoint/2010/main" val="3451898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Я думаю, что если человек потерялся в пещере, кроме хорошей экипировки, ему </a:t>
            </a:r>
            <a:r>
              <a:rPr lang="ru-RU" sz="1200" b="1" kern="1200" dirty="0" smtClean="0">
                <a:solidFill>
                  <a:schemeClr val="tx1"/>
                </a:solidFill>
                <a:effectLst/>
                <a:latin typeface="+mn-lt"/>
                <a:ea typeface="+mn-ea"/>
                <a:cs typeface="+mn-cs"/>
              </a:rPr>
              <a:t>нужен помощник в поиске выхода из неё</a:t>
            </a:r>
            <a:r>
              <a:rPr lang="ru-RU" sz="1200" kern="1200" dirty="0" smtClean="0">
                <a:solidFill>
                  <a:schemeClr val="tx1"/>
                </a:solidFill>
                <a:effectLst/>
                <a:latin typeface="+mn-lt"/>
                <a:ea typeface="+mn-ea"/>
                <a:cs typeface="+mn-cs"/>
              </a:rPr>
              <a:t>! Такой помощник должен быть надежным. В описанной ситуации надежность может обеспечить робот. Потому что робот не будет паниковать, он будет четко выполнять поставленную задачу. Т.е., если человек потерялся в пещере и у него нет сил идти дальше, или он ранен и не может двигаться, то он мог бы запустить робота-пещерника. Задача робота – продвигаясь в пещере обходить препятствия, следовать за источником света и, в конечном итоге, достигнуть выхода из пещеры. Такой робот по ходу своего движения может оставлять метки, записывать трек, передавать радиосигнал или просто сообщить людям снаружи, что внутри пещеры есть человек, которому требуется помощь.</a:t>
            </a:r>
          </a:p>
          <a:p>
            <a:r>
              <a:rPr lang="ru-RU" sz="1200" kern="1200" dirty="0" smtClean="0">
                <a:solidFill>
                  <a:schemeClr val="tx1"/>
                </a:solidFill>
                <a:effectLst/>
                <a:latin typeface="+mn-lt"/>
                <a:ea typeface="+mn-ea"/>
                <a:cs typeface="+mn-cs"/>
              </a:rPr>
              <a:t> </a:t>
            </a:r>
          </a:p>
          <a:p>
            <a:r>
              <a:rPr lang="ru-RU" sz="1200" kern="1200" dirty="0" smtClean="0">
                <a:solidFill>
                  <a:schemeClr val="tx1"/>
                </a:solidFill>
                <a:effectLst/>
                <a:latin typeface="+mn-lt"/>
                <a:ea typeface="+mn-ea"/>
                <a:cs typeface="+mn-cs"/>
              </a:rPr>
              <a:t>Для решения поставленной задачи, мне необходимо было реализовать механизмы, которые позволили бы роботу-пещернику:</a:t>
            </a:r>
          </a:p>
          <a:p>
            <a:pPr lvl="0"/>
            <a:r>
              <a:rPr lang="ru-RU" sz="1200" kern="1200" dirty="0" smtClean="0">
                <a:solidFill>
                  <a:schemeClr val="tx1"/>
                </a:solidFill>
                <a:effectLst/>
                <a:latin typeface="+mn-lt"/>
                <a:ea typeface="+mn-ea"/>
                <a:cs typeface="+mn-cs"/>
              </a:rPr>
              <a:t>двигаться вперед и обходить препятствия;</a:t>
            </a:r>
          </a:p>
          <a:p>
            <a:pPr lvl="0"/>
            <a:r>
              <a:rPr lang="ru-RU" sz="1200" kern="1200" dirty="0" smtClean="0">
                <a:solidFill>
                  <a:schemeClr val="tx1"/>
                </a:solidFill>
                <a:effectLst/>
                <a:latin typeface="+mn-lt"/>
                <a:ea typeface="+mn-ea"/>
                <a:cs typeface="+mn-cs"/>
              </a:rPr>
              <a:t>следовать за статическим источником света;</a:t>
            </a:r>
          </a:p>
          <a:p>
            <a:pPr lvl="0"/>
            <a:r>
              <a:rPr lang="ru-RU" sz="1200" kern="1200" dirty="0" smtClean="0">
                <a:solidFill>
                  <a:schemeClr val="tx1"/>
                </a:solidFill>
                <a:effectLst/>
                <a:latin typeface="+mn-lt"/>
                <a:ea typeface="+mn-ea"/>
                <a:cs typeface="+mn-cs"/>
              </a:rPr>
              <a:t>следовать за динамическим источником света.</a:t>
            </a:r>
          </a:p>
          <a:p>
            <a:endParaRPr lang="ru-RU" dirty="0"/>
          </a:p>
        </p:txBody>
      </p:sp>
      <p:sp>
        <p:nvSpPr>
          <p:cNvPr id="4" name="Номер слайда 3"/>
          <p:cNvSpPr>
            <a:spLocks noGrp="1"/>
          </p:cNvSpPr>
          <p:nvPr>
            <p:ph type="sldNum" sz="quarter" idx="10"/>
          </p:nvPr>
        </p:nvSpPr>
        <p:spPr/>
        <p:txBody>
          <a:bodyPr/>
          <a:lstStyle/>
          <a:p>
            <a:fld id="{CCC3A501-270A-4673-A5EB-6DBB4DA4205F}" type="slidenum">
              <a:rPr lang="ru-RU" smtClean="0"/>
              <a:t>3</a:t>
            </a:fld>
            <a:endParaRPr lang="ru-RU"/>
          </a:p>
        </p:txBody>
      </p:sp>
    </p:spTree>
    <p:extLst>
      <p:ext uri="{BB962C8B-B14F-4D97-AF65-F5344CB8AC3E}">
        <p14:creationId xmlns:p14="http://schemas.microsoft.com/office/powerpoint/2010/main" val="1817170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effectLst/>
              </a:rPr>
              <a:t>Как же устроена схема? Здесь основную роль играют микропереключатели (они решают куда крутятся моторчики - вперед (когда </a:t>
            </a:r>
            <a:r>
              <a:rPr lang="ru-RU" dirty="0" err="1" smtClean="0">
                <a:effectLst/>
              </a:rPr>
              <a:t>микровыключатели</a:t>
            </a:r>
            <a:r>
              <a:rPr lang="ru-RU" dirty="0" smtClean="0">
                <a:effectLst/>
              </a:rPr>
              <a:t> не нажаты) и назад (когда нажаты). Они выполняют роль переключения моторов - вперед назад и все. Чтобы робот реагировал на свет - в схеме стоят транзисторы, которые в случае засветки - пропускают через семя минусовой потенциал на моторы тем самым включая их в работу. Также важную роль играют мигающие красные светодиоды - благодаря их миганию мы заставляем транзисторы работать с перерывами (когда светодиод мигает - транзистор выключает мотор, когда светодиод гаснет - транзистор включает мотор) и таким образом муравей двигается рывками, имитируя насекомое.</a:t>
            </a:r>
            <a:endParaRPr lang="ru-RU" dirty="0"/>
          </a:p>
        </p:txBody>
      </p:sp>
      <p:sp>
        <p:nvSpPr>
          <p:cNvPr id="4" name="Номер слайда 3"/>
          <p:cNvSpPr>
            <a:spLocks noGrp="1"/>
          </p:cNvSpPr>
          <p:nvPr>
            <p:ph type="sldNum" sz="quarter" idx="10"/>
          </p:nvPr>
        </p:nvSpPr>
        <p:spPr/>
        <p:txBody>
          <a:bodyPr/>
          <a:lstStyle/>
          <a:p>
            <a:fld id="{CCC3A501-270A-4673-A5EB-6DBB4DA4205F}" type="slidenum">
              <a:rPr lang="ru-RU" smtClean="0"/>
              <a:t>4</a:t>
            </a:fld>
            <a:endParaRPr lang="ru-RU"/>
          </a:p>
        </p:txBody>
      </p:sp>
    </p:spTree>
    <p:extLst>
      <p:ext uri="{BB962C8B-B14F-4D97-AF65-F5344CB8AC3E}">
        <p14:creationId xmlns:p14="http://schemas.microsoft.com/office/powerpoint/2010/main" val="1356012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Физически </a:t>
            </a:r>
            <a:r>
              <a:rPr lang="ru-RU" sz="1200" kern="1200" dirty="0" smtClean="0">
                <a:solidFill>
                  <a:schemeClr val="tx1"/>
                </a:solidFill>
                <a:effectLst/>
                <a:latin typeface="+mn-lt"/>
                <a:ea typeface="+mn-ea"/>
                <a:cs typeface="+mn-cs"/>
              </a:rPr>
              <a:t>Робот-спелеолог </a:t>
            </a:r>
            <a:r>
              <a:rPr lang="ru-RU" sz="1200" kern="1200" dirty="0" smtClean="0">
                <a:solidFill>
                  <a:schemeClr val="tx1"/>
                </a:solidFill>
                <a:effectLst/>
                <a:latin typeface="+mn-lt"/>
                <a:ea typeface="+mn-ea"/>
                <a:cs typeface="+mn-cs"/>
              </a:rPr>
              <a:t>устроен следующим образом: основа робота вырезана на лазерном станке. Два микропереключателя с металлической полоской в совокупности с тактильными усами  используются для реализации реакции робота на столкновение с препятствием и, таким образом, выполняют роль датчиков касания. Фототранзисторы (2 шт.) обеспечивают реакцию робота на свет. При попадании света увеличивается скорость работы соответствующего мотора и, как следствие, робот движется в сторону источника света. Мигающие светодиоды обеспечивают тип движения характерный способу передвижения насекомого. Так же робот оснащен держателями для батареек и моторами.</a:t>
            </a:r>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CCC3A501-270A-4673-A5EB-6DBB4DA4205F}" type="slidenum">
              <a:rPr lang="ru-RU" smtClean="0"/>
              <a:t>5</a:t>
            </a:fld>
            <a:endParaRPr lang="ru-RU"/>
          </a:p>
        </p:txBody>
      </p:sp>
    </p:spTree>
    <p:extLst>
      <p:ext uri="{BB962C8B-B14F-4D97-AF65-F5344CB8AC3E}">
        <p14:creationId xmlns:p14="http://schemas.microsoft.com/office/powerpoint/2010/main" val="17242443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Робот построен по принципам </a:t>
            </a:r>
            <a:r>
              <a:rPr lang="en-US" sz="1200" kern="1200" dirty="0" smtClean="0">
                <a:solidFill>
                  <a:schemeClr val="tx1"/>
                </a:solidFill>
                <a:effectLst/>
                <a:latin typeface="+mn-lt"/>
                <a:ea typeface="+mn-ea"/>
                <a:cs typeface="+mn-cs"/>
              </a:rPr>
              <a:t>BEAM</a:t>
            </a:r>
            <a:r>
              <a:rPr lang="ru-RU" sz="1200" kern="1200" dirty="0" smtClean="0">
                <a:solidFill>
                  <a:schemeClr val="tx1"/>
                </a:solidFill>
                <a:effectLst/>
                <a:latin typeface="+mn-lt"/>
                <a:ea typeface="+mn-ea"/>
                <a:cs typeface="+mn-cs"/>
              </a:rPr>
              <a:t>. Его аналоговая схема позволяет ему работать автономно,  без использования микропроцессоров и  программного обеспечения. Это существенно снижает его стоимость, и повышает надежность, потому что его проще отремонтировать при необходимости. </a:t>
            </a:r>
          </a:p>
          <a:p>
            <a:endParaRPr lang="ru-RU" dirty="0"/>
          </a:p>
        </p:txBody>
      </p:sp>
      <p:sp>
        <p:nvSpPr>
          <p:cNvPr id="4" name="Номер слайда 3"/>
          <p:cNvSpPr>
            <a:spLocks noGrp="1"/>
          </p:cNvSpPr>
          <p:nvPr>
            <p:ph type="sldNum" sz="quarter" idx="10"/>
          </p:nvPr>
        </p:nvSpPr>
        <p:spPr/>
        <p:txBody>
          <a:bodyPr/>
          <a:lstStyle/>
          <a:p>
            <a:fld id="{CCC3A501-270A-4673-A5EB-6DBB4DA4205F}" type="slidenum">
              <a:rPr lang="ru-RU" smtClean="0"/>
              <a:t>6</a:t>
            </a:fld>
            <a:endParaRPr lang="ru-RU"/>
          </a:p>
        </p:txBody>
      </p:sp>
    </p:spTree>
    <p:extLst>
      <p:ext uri="{BB962C8B-B14F-4D97-AF65-F5344CB8AC3E}">
        <p14:creationId xmlns:p14="http://schemas.microsoft.com/office/powerpoint/2010/main" val="1631514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D2CD29E0-6E50-476B-8B7D-C0F9B2388B47}" type="datetime1">
              <a:rPr lang="ru-RU" smtClean="0"/>
              <a:t>02.04.2023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300ED60-F188-4DB3-9D96-A1B4170FC6C6}" type="slidenum">
              <a:rPr lang="ru-RU" smtClean="0"/>
              <a:t>‹#›</a:t>
            </a:fld>
            <a:endParaRPr lang="ru-RU"/>
          </a:p>
        </p:txBody>
      </p:sp>
    </p:spTree>
    <p:extLst>
      <p:ext uri="{BB962C8B-B14F-4D97-AF65-F5344CB8AC3E}">
        <p14:creationId xmlns:p14="http://schemas.microsoft.com/office/powerpoint/2010/main" val="3590470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5BAC4B2-4612-4A4F-9A9C-5DCDB0D60BAE}" type="datetime1">
              <a:rPr lang="ru-RU" smtClean="0"/>
              <a:t>02.04.2023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300ED60-F188-4DB3-9D96-A1B4170FC6C6}" type="slidenum">
              <a:rPr lang="ru-RU" smtClean="0"/>
              <a:t>‹#›</a:t>
            </a:fld>
            <a:endParaRPr lang="ru-RU"/>
          </a:p>
        </p:txBody>
      </p:sp>
    </p:spTree>
    <p:extLst>
      <p:ext uri="{BB962C8B-B14F-4D97-AF65-F5344CB8AC3E}">
        <p14:creationId xmlns:p14="http://schemas.microsoft.com/office/powerpoint/2010/main" val="976539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ABE57FE-54D8-418C-B284-6ECA04CA05A4}" type="datetime1">
              <a:rPr lang="ru-RU" smtClean="0"/>
              <a:t>02.04.2023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300ED60-F188-4DB3-9D96-A1B4170FC6C6}" type="slidenum">
              <a:rPr lang="ru-RU" smtClean="0"/>
              <a:t>‹#›</a:t>
            </a:fld>
            <a:endParaRPr lang="ru-RU"/>
          </a:p>
        </p:txBody>
      </p:sp>
    </p:spTree>
    <p:extLst>
      <p:ext uri="{BB962C8B-B14F-4D97-AF65-F5344CB8AC3E}">
        <p14:creationId xmlns:p14="http://schemas.microsoft.com/office/powerpoint/2010/main" val="4086224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CA5F1FD-ED0A-4B1A-B784-600FC2F683A0}" type="datetime1">
              <a:rPr lang="ru-RU" smtClean="0"/>
              <a:t>02.04.2023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300ED60-F188-4DB3-9D96-A1B4170FC6C6}" type="slidenum">
              <a:rPr lang="ru-RU" smtClean="0"/>
              <a:t>‹#›</a:t>
            </a:fld>
            <a:endParaRPr lang="ru-RU"/>
          </a:p>
        </p:txBody>
      </p:sp>
    </p:spTree>
    <p:extLst>
      <p:ext uri="{BB962C8B-B14F-4D97-AF65-F5344CB8AC3E}">
        <p14:creationId xmlns:p14="http://schemas.microsoft.com/office/powerpoint/2010/main" val="3245285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D8909F5-6005-4B9E-BBD9-C9A160829338}" type="datetime1">
              <a:rPr lang="ru-RU" smtClean="0"/>
              <a:t>02.04.2023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300ED60-F188-4DB3-9D96-A1B4170FC6C6}" type="slidenum">
              <a:rPr lang="ru-RU" smtClean="0"/>
              <a:t>‹#›</a:t>
            </a:fld>
            <a:endParaRPr lang="ru-RU"/>
          </a:p>
        </p:txBody>
      </p:sp>
    </p:spTree>
    <p:extLst>
      <p:ext uri="{BB962C8B-B14F-4D97-AF65-F5344CB8AC3E}">
        <p14:creationId xmlns:p14="http://schemas.microsoft.com/office/powerpoint/2010/main" val="4288584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1F0E578-5260-4242-A688-06553DC1F7D4}" type="datetime1">
              <a:rPr lang="ru-RU" smtClean="0"/>
              <a:t>02.04.2023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300ED60-F188-4DB3-9D96-A1B4170FC6C6}" type="slidenum">
              <a:rPr lang="ru-RU" smtClean="0"/>
              <a:t>‹#›</a:t>
            </a:fld>
            <a:endParaRPr lang="ru-RU"/>
          </a:p>
        </p:txBody>
      </p:sp>
    </p:spTree>
    <p:extLst>
      <p:ext uri="{BB962C8B-B14F-4D97-AF65-F5344CB8AC3E}">
        <p14:creationId xmlns:p14="http://schemas.microsoft.com/office/powerpoint/2010/main" val="2611508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6D342DE-37F0-4D20-97DF-54DEBEA21CDD}" type="datetime1">
              <a:rPr lang="ru-RU" smtClean="0"/>
              <a:t>02.04.2023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300ED60-F188-4DB3-9D96-A1B4170FC6C6}" type="slidenum">
              <a:rPr lang="ru-RU" smtClean="0"/>
              <a:t>‹#›</a:t>
            </a:fld>
            <a:endParaRPr lang="ru-RU"/>
          </a:p>
        </p:txBody>
      </p:sp>
    </p:spTree>
    <p:extLst>
      <p:ext uri="{BB962C8B-B14F-4D97-AF65-F5344CB8AC3E}">
        <p14:creationId xmlns:p14="http://schemas.microsoft.com/office/powerpoint/2010/main" val="3971087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83FC65B-5843-460E-94EC-0B5AEF264DF4}" type="datetime1">
              <a:rPr lang="ru-RU" smtClean="0"/>
              <a:t>02.04.2023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300ED60-F188-4DB3-9D96-A1B4170FC6C6}" type="slidenum">
              <a:rPr lang="ru-RU" smtClean="0"/>
              <a:t>‹#›</a:t>
            </a:fld>
            <a:endParaRPr lang="ru-RU"/>
          </a:p>
        </p:txBody>
      </p:sp>
    </p:spTree>
    <p:extLst>
      <p:ext uri="{BB962C8B-B14F-4D97-AF65-F5344CB8AC3E}">
        <p14:creationId xmlns:p14="http://schemas.microsoft.com/office/powerpoint/2010/main" val="1110922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3C3467F-E56C-45FA-90BD-C6D1FE001D80}" type="datetime1">
              <a:rPr lang="ru-RU" smtClean="0"/>
              <a:t>02.04.2023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300ED60-F188-4DB3-9D96-A1B4170FC6C6}" type="slidenum">
              <a:rPr lang="ru-RU" smtClean="0"/>
              <a:t>‹#›</a:t>
            </a:fld>
            <a:endParaRPr lang="ru-RU"/>
          </a:p>
        </p:txBody>
      </p:sp>
    </p:spTree>
    <p:extLst>
      <p:ext uri="{BB962C8B-B14F-4D97-AF65-F5344CB8AC3E}">
        <p14:creationId xmlns:p14="http://schemas.microsoft.com/office/powerpoint/2010/main" val="1587758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3A6FB63-A9E2-4C57-9F97-B3E59A10E6CC}" type="datetime1">
              <a:rPr lang="ru-RU" smtClean="0"/>
              <a:t>02.04.2023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300ED60-F188-4DB3-9D96-A1B4170FC6C6}" type="slidenum">
              <a:rPr lang="ru-RU" smtClean="0"/>
              <a:t>‹#›</a:t>
            </a:fld>
            <a:endParaRPr lang="ru-RU"/>
          </a:p>
        </p:txBody>
      </p:sp>
    </p:spTree>
    <p:extLst>
      <p:ext uri="{BB962C8B-B14F-4D97-AF65-F5344CB8AC3E}">
        <p14:creationId xmlns:p14="http://schemas.microsoft.com/office/powerpoint/2010/main" val="3413644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D79BE20-36B6-44F4-93E8-2E70577BE8A3}" type="datetime1">
              <a:rPr lang="ru-RU" smtClean="0"/>
              <a:t>02.04.2023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300ED60-F188-4DB3-9D96-A1B4170FC6C6}" type="slidenum">
              <a:rPr lang="ru-RU" smtClean="0"/>
              <a:t>‹#›</a:t>
            </a:fld>
            <a:endParaRPr lang="ru-RU"/>
          </a:p>
        </p:txBody>
      </p:sp>
    </p:spTree>
    <p:extLst>
      <p:ext uri="{BB962C8B-B14F-4D97-AF65-F5344CB8AC3E}">
        <p14:creationId xmlns:p14="http://schemas.microsoft.com/office/powerpoint/2010/main" val="2264121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94708A-4D30-41A6-B07F-B6141E874854}" type="datetime1">
              <a:rPr lang="ru-RU" smtClean="0"/>
              <a:t>02.04.2023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00ED60-F188-4DB3-9D96-A1B4170FC6C6}" type="slidenum">
              <a:rPr lang="ru-RU" smtClean="0"/>
              <a:t>‹#›</a:t>
            </a:fld>
            <a:endParaRPr lang="ru-RU"/>
          </a:p>
        </p:txBody>
      </p:sp>
    </p:spTree>
    <p:extLst>
      <p:ext uri="{BB962C8B-B14F-4D97-AF65-F5344CB8AC3E}">
        <p14:creationId xmlns:p14="http://schemas.microsoft.com/office/powerpoint/2010/main" val="5078644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sp>
        <p:nvSpPr>
          <p:cNvPr id="4" name="TextBox 3"/>
          <p:cNvSpPr txBox="1"/>
          <p:nvPr/>
        </p:nvSpPr>
        <p:spPr>
          <a:xfrm>
            <a:off x="1043608" y="2060848"/>
            <a:ext cx="4104456" cy="584775"/>
          </a:xfrm>
          <a:prstGeom prst="rect">
            <a:avLst/>
          </a:prstGeom>
          <a:noFill/>
        </p:spPr>
        <p:txBody>
          <a:bodyPr wrap="square" rtlCol="0">
            <a:spAutoFit/>
          </a:bodyPr>
          <a:lstStyle/>
          <a:p>
            <a:r>
              <a:rPr lang="ru-RU" sz="3200" dirty="0" smtClean="0">
                <a:solidFill>
                  <a:schemeClr val="bg1"/>
                </a:solidFill>
              </a:rPr>
              <a:t>«Робот-пещерник»</a:t>
            </a:r>
            <a:endParaRPr lang="ru-RU" sz="3200" dirty="0">
              <a:solidFill>
                <a:schemeClr val="bg1"/>
              </a:solidFill>
            </a:endParaRPr>
          </a:p>
        </p:txBody>
      </p:sp>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829640"/>
            <a:ext cx="9144000" cy="7719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95536" y="2645623"/>
            <a:ext cx="6120680" cy="769441"/>
          </a:xfrm>
          <a:prstGeom prst="rect">
            <a:avLst/>
          </a:prstGeom>
          <a:noFill/>
        </p:spPr>
        <p:txBody>
          <a:bodyPr wrap="square" rtlCol="0">
            <a:spAutoFit/>
          </a:bodyPr>
          <a:lstStyle/>
          <a:p>
            <a:r>
              <a:rPr lang="ru-RU" sz="4400" dirty="0" smtClean="0">
                <a:solidFill>
                  <a:schemeClr val="bg1"/>
                </a:solidFill>
                <a:latin typeface="Tahoma" pitchFamily="34" charset="0"/>
                <a:ea typeface="Tahoma" pitchFamily="34" charset="0"/>
                <a:cs typeface="Tahoma" pitchFamily="34" charset="0"/>
              </a:rPr>
              <a:t>«</a:t>
            </a:r>
            <a:r>
              <a:rPr lang="ru-RU" sz="4400" dirty="0" smtClean="0">
                <a:solidFill>
                  <a:schemeClr val="bg1"/>
                </a:solidFill>
                <a:latin typeface="Tahoma" pitchFamily="34" charset="0"/>
                <a:ea typeface="Tahoma" pitchFamily="34" charset="0"/>
                <a:cs typeface="Tahoma" pitchFamily="34" charset="0"/>
              </a:rPr>
              <a:t>Робот-спелеолог»</a:t>
            </a:r>
            <a:endParaRPr lang="ru-RU" sz="4400" dirty="0" smtClean="0">
              <a:solidFill>
                <a:schemeClr val="bg1"/>
              </a:solidFill>
              <a:latin typeface="Tahoma" pitchFamily="34" charset="0"/>
              <a:ea typeface="Tahoma" pitchFamily="34" charset="0"/>
              <a:cs typeface="Tahoma" pitchFamily="34" charset="0"/>
            </a:endParaRPr>
          </a:p>
        </p:txBody>
      </p:sp>
      <p:sp>
        <p:nvSpPr>
          <p:cNvPr id="6" name="TextBox 5"/>
          <p:cNvSpPr txBox="1"/>
          <p:nvPr/>
        </p:nvSpPr>
        <p:spPr>
          <a:xfrm>
            <a:off x="367275" y="4077071"/>
            <a:ext cx="4392488" cy="584775"/>
          </a:xfrm>
          <a:prstGeom prst="rect">
            <a:avLst/>
          </a:prstGeom>
          <a:noFill/>
        </p:spPr>
        <p:txBody>
          <a:bodyPr wrap="square" rtlCol="0">
            <a:spAutoFit/>
          </a:bodyPr>
          <a:lstStyle/>
          <a:p>
            <a:r>
              <a:rPr lang="ru-RU" sz="1600" dirty="0" smtClean="0">
                <a:solidFill>
                  <a:schemeClr val="bg1"/>
                </a:solidFill>
              </a:rPr>
              <a:t>автор: Федянин Б.О.</a:t>
            </a:r>
          </a:p>
          <a:p>
            <a:r>
              <a:rPr lang="ru-RU" sz="1600" dirty="0" smtClean="0">
                <a:solidFill>
                  <a:schemeClr val="bg1"/>
                </a:solidFill>
              </a:rPr>
              <a:t>руководитель: Мельников С.А.</a:t>
            </a:r>
            <a:endParaRPr lang="ru-RU" sz="1600" dirty="0">
              <a:solidFill>
                <a:schemeClr val="bg1"/>
              </a:solidFill>
            </a:endParaRPr>
          </a:p>
        </p:txBody>
      </p:sp>
    </p:spTree>
    <p:extLst>
      <p:ext uri="{BB962C8B-B14F-4D97-AF65-F5344CB8AC3E}">
        <p14:creationId xmlns:p14="http://schemas.microsoft.com/office/powerpoint/2010/main" val="2199167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67604">
            <a:off x="238192" y="3451657"/>
            <a:ext cx="2556321" cy="3124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250536">
            <a:off x="1996033" y="2335682"/>
            <a:ext cx="2746052" cy="3299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descr="Археогеофизические исследования карстовой пещеры на Алтае"/>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668233">
            <a:off x="353638" y="910704"/>
            <a:ext cx="3565040" cy="236718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762414">
            <a:off x="334438" y="169936"/>
            <a:ext cx="1969828" cy="2282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20072" y="4888262"/>
            <a:ext cx="3714253" cy="1925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Прямая соединительная линия 6"/>
          <p:cNvCxnSpPr/>
          <p:nvPr/>
        </p:nvCxnSpPr>
        <p:spPr>
          <a:xfrm>
            <a:off x="3635896" y="116632"/>
            <a:ext cx="534596" cy="1944216"/>
          </a:xfrm>
          <a:prstGeom prst="line">
            <a:avLst/>
          </a:prstGeom>
        </p:spPr>
        <p:style>
          <a:lnRef idx="2">
            <a:schemeClr val="accent3"/>
          </a:lnRef>
          <a:fillRef idx="0">
            <a:schemeClr val="accent3"/>
          </a:fillRef>
          <a:effectRef idx="1">
            <a:schemeClr val="accent3"/>
          </a:effectRef>
          <a:fontRef idx="minor">
            <a:schemeClr val="tx1"/>
          </a:fontRef>
        </p:style>
      </p:cxnSp>
      <p:cxnSp>
        <p:nvCxnSpPr>
          <p:cNvPr id="13" name="Прямая соединительная линия 12"/>
          <p:cNvCxnSpPr/>
          <p:nvPr/>
        </p:nvCxnSpPr>
        <p:spPr>
          <a:xfrm flipV="1">
            <a:off x="4170492" y="1988840"/>
            <a:ext cx="401508" cy="74625"/>
          </a:xfrm>
          <a:prstGeom prst="line">
            <a:avLst/>
          </a:prstGeom>
        </p:spPr>
        <p:style>
          <a:lnRef idx="2">
            <a:schemeClr val="accent3"/>
          </a:lnRef>
          <a:fillRef idx="0">
            <a:schemeClr val="accent3"/>
          </a:fillRef>
          <a:effectRef idx="1">
            <a:schemeClr val="accent3"/>
          </a:effectRef>
          <a:fontRef idx="minor">
            <a:schemeClr val="tx1"/>
          </a:fontRef>
        </p:style>
      </p:cxnSp>
      <p:cxnSp>
        <p:nvCxnSpPr>
          <p:cNvPr id="15" name="Прямая соединительная линия 14"/>
          <p:cNvCxnSpPr/>
          <p:nvPr/>
        </p:nvCxnSpPr>
        <p:spPr>
          <a:xfrm>
            <a:off x="4584795" y="1979970"/>
            <a:ext cx="491261" cy="4833406"/>
          </a:xfrm>
          <a:prstGeom prst="line">
            <a:avLst/>
          </a:prstGeom>
          <a:ln/>
        </p:spPr>
        <p:style>
          <a:lnRef idx="2">
            <a:schemeClr val="accent3"/>
          </a:lnRef>
          <a:fillRef idx="0">
            <a:schemeClr val="accent3"/>
          </a:fillRef>
          <a:effectRef idx="1">
            <a:schemeClr val="accent3"/>
          </a:effectRef>
          <a:fontRef idx="minor">
            <a:schemeClr val="tx1"/>
          </a:fontRef>
        </p:style>
      </p:cxnSp>
      <p:pic>
        <p:nvPicPr>
          <p:cNvPr id="2056"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1296843">
            <a:off x="4702402" y="47365"/>
            <a:ext cx="3438656" cy="2401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804550">
            <a:off x="6901417" y="1381590"/>
            <a:ext cx="2405327" cy="174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0" name="Picture 1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1185029">
            <a:off x="5837113" y="3045288"/>
            <a:ext cx="2857511" cy="1916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9" name="Picture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20636840">
            <a:off x="4835711" y="2068960"/>
            <a:ext cx="1878098" cy="1822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Номер слайда 11"/>
          <p:cNvSpPr>
            <a:spLocks noGrp="1"/>
          </p:cNvSpPr>
          <p:nvPr>
            <p:ph type="sldNum" sz="quarter" idx="12"/>
          </p:nvPr>
        </p:nvSpPr>
        <p:spPr/>
        <p:txBody>
          <a:bodyPr/>
          <a:lstStyle/>
          <a:p>
            <a:fld id="{1300ED60-F188-4DB3-9D96-A1B4170FC6C6}" type="slidenum">
              <a:rPr lang="ru-RU" smtClean="0"/>
              <a:t>2</a:t>
            </a:fld>
            <a:endParaRPr lang="ru-RU"/>
          </a:p>
        </p:txBody>
      </p:sp>
    </p:spTree>
    <p:extLst>
      <p:ext uri="{BB962C8B-B14F-4D97-AF65-F5344CB8AC3E}">
        <p14:creationId xmlns:p14="http://schemas.microsoft.com/office/powerpoint/2010/main" val="10770607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2"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17942">
            <a:off x="1832760" y="-243577"/>
            <a:ext cx="4907756" cy="3252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idx="1"/>
          </p:nvPr>
        </p:nvSpPr>
        <p:spPr>
          <a:xfrm>
            <a:off x="5004048" y="2492896"/>
            <a:ext cx="3826768" cy="3633267"/>
          </a:xfrm>
        </p:spPr>
        <p:txBody>
          <a:bodyPr>
            <a:normAutofit/>
          </a:bodyPr>
          <a:lstStyle/>
          <a:p>
            <a:pPr lvl="0">
              <a:lnSpc>
                <a:spcPct val="90000"/>
              </a:lnSpc>
              <a:spcBef>
                <a:spcPts val="1200"/>
              </a:spcBef>
              <a:spcAft>
                <a:spcPts val="1200"/>
              </a:spcAft>
            </a:pPr>
            <a:r>
              <a:rPr lang="ru-RU" sz="1900" dirty="0"/>
              <a:t>двигаться вперед и обходить препятствия</a:t>
            </a:r>
          </a:p>
          <a:p>
            <a:pPr lvl="0">
              <a:lnSpc>
                <a:spcPct val="90000"/>
              </a:lnSpc>
              <a:spcBef>
                <a:spcPts val="1200"/>
              </a:spcBef>
              <a:spcAft>
                <a:spcPts val="1200"/>
              </a:spcAft>
            </a:pPr>
            <a:r>
              <a:rPr lang="ru-RU" sz="1900" dirty="0"/>
              <a:t>следовать за статическим источником света</a:t>
            </a:r>
          </a:p>
          <a:p>
            <a:pPr>
              <a:lnSpc>
                <a:spcPct val="90000"/>
              </a:lnSpc>
              <a:spcBef>
                <a:spcPts val="1200"/>
              </a:spcBef>
              <a:spcAft>
                <a:spcPts val="1200"/>
              </a:spcAft>
            </a:pPr>
            <a:r>
              <a:rPr lang="ru-RU" sz="1900" dirty="0"/>
              <a:t>следовать за динамическим источником света</a:t>
            </a:r>
          </a:p>
        </p:txBody>
      </p:sp>
      <p:sp>
        <p:nvSpPr>
          <p:cNvPr id="4" name="AutoShape 2" descr="Экскурсия в Саблинские пещеры"/>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4" descr="Экскурсия в Саблинские пещеры"/>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6" descr="Экскурсия в Саблинские пещеры"/>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Объект 2"/>
          <p:cNvSpPr txBox="1">
            <a:spLocks/>
          </p:cNvSpPr>
          <p:nvPr/>
        </p:nvSpPr>
        <p:spPr>
          <a:xfrm>
            <a:off x="309948" y="2492896"/>
            <a:ext cx="3826768" cy="3633267"/>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spcBef>
                <a:spcPts val="1200"/>
              </a:spcBef>
              <a:spcAft>
                <a:spcPts val="1200"/>
              </a:spcAft>
            </a:pPr>
            <a:r>
              <a:rPr lang="ru-RU" sz="2400" dirty="0" smtClean="0"/>
              <a:t>сигналы </a:t>
            </a:r>
            <a:r>
              <a:rPr lang="en-US" sz="2400" dirty="0" smtClean="0"/>
              <a:t>GPS </a:t>
            </a:r>
            <a:r>
              <a:rPr lang="ru-RU" sz="2400" dirty="0" smtClean="0"/>
              <a:t>не доступны и бесполезны</a:t>
            </a:r>
            <a:endParaRPr lang="en-US" sz="2400" dirty="0" smtClean="0"/>
          </a:p>
          <a:p>
            <a:pPr>
              <a:lnSpc>
                <a:spcPct val="110000"/>
              </a:lnSpc>
              <a:spcBef>
                <a:spcPts val="1200"/>
              </a:spcBef>
              <a:spcAft>
                <a:spcPts val="1200"/>
              </a:spcAft>
            </a:pPr>
            <a:r>
              <a:rPr lang="ru-RU" sz="2400" dirty="0" smtClean="0"/>
              <a:t>эхо </a:t>
            </a:r>
            <a:r>
              <a:rPr lang="ru-RU" sz="2400" dirty="0"/>
              <a:t>крайне </a:t>
            </a:r>
            <a:r>
              <a:rPr lang="ru-RU" sz="2400" dirty="0" smtClean="0"/>
              <a:t>обманчиво</a:t>
            </a:r>
            <a:endParaRPr lang="en-US" sz="2400" dirty="0"/>
          </a:p>
          <a:p>
            <a:pPr>
              <a:lnSpc>
                <a:spcPct val="110000"/>
              </a:lnSpc>
              <a:spcBef>
                <a:spcPts val="1200"/>
              </a:spcBef>
              <a:spcAft>
                <a:spcPts val="1200"/>
              </a:spcAft>
            </a:pPr>
            <a:r>
              <a:rPr lang="ru-RU" sz="2400" dirty="0" smtClean="0"/>
              <a:t>усталость</a:t>
            </a:r>
          </a:p>
          <a:p>
            <a:pPr>
              <a:lnSpc>
                <a:spcPct val="110000"/>
              </a:lnSpc>
              <a:spcBef>
                <a:spcPts val="1200"/>
              </a:spcBef>
              <a:spcAft>
                <a:spcPts val="1200"/>
              </a:spcAft>
            </a:pPr>
            <a:r>
              <a:rPr lang="ru-RU" sz="2400" dirty="0" smtClean="0"/>
              <a:t>травмы, обездвиженность</a:t>
            </a:r>
          </a:p>
          <a:p>
            <a:pPr>
              <a:lnSpc>
                <a:spcPct val="110000"/>
              </a:lnSpc>
              <a:spcBef>
                <a:spcPts val="1200"/>
              </a:spcBef>
              <a:spcAft>
                <a:spcPts val="1200"/>
              </a:spcAft>
            </a:pPr>
            <a:r>
              <a:rPr lang="ru-RU" sz="2400" dirty="0" smtClean="0"/>
              <a:t>страх</a:t>
            </a:r>
            <a:endParaRPr lang="ru-RU" sz="2400" dirty="0"/>
          </a:p>
          <a:p>
            <a:pPr>
              <a:lnSpc>
                <a:spcPct val="110000"/>
              </a:lnSpc>
              <a:spcBef>
                <a:spcPts val="1200"/>
              </a:spcBef>
              <a:spcAft>
                <a:spcPts val="1200"/>
              </a:spcAft>
            </a:pPr>
            <a:r>
              <a:rPr lang="ru-RU" sz="2400" dirty="0" smtClean="0"/>
              <a:t>паника</a:t>
            </a:r>
            <a:endParaRPr lang="ru-RU" sz="2400" dirty="0"/>
          </a:p>
          <a:p>
            <a:pPr>
              <a:spcBef>
                <a:spcPts val="600"/>
              </a:spcBef>
              <a:spcAft>
                <a:spcPts val="600"/>
              </a:spcAft>
            </a:pPr>
            <a:endParaRPr lang="ru-RU" sz="2400" dirty="0">
              <a:latin typeface="Tahoma" pitchFamily="34" charset="0"/>
              <a:ea typeface="Tahoma" pitchFamily="34" charset="0"/>
              <a:cs typeface="Tahoma" pitchFamily="34" charset="0"/>
            </a:endParaRPr>
          </a:p>
        </p:txBody>
      </p:sp>
      <p:sp>
        <p:nvSpPr>
          <p:cNvPr id="7" name="AutoShape 9" descr="Технологии в действии: как человеку работать бок о бок с роботом"/>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3083"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2240" y="5373216"/>
            <a:ext cx="2160240" cy="1032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4" name="Pictur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76056" y="5277382"/>
            <a:ext cx="1224136" cy="122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Номер слайда 8"/>
          <p:cNvSpPr>
            <a:spLocks noGrp="1"/>
          </p:cNvSpPr>
          <p:nvPr>
            <p:ph type="sldNum" sz="quarter" idx="12"/>
          </p:nvPr>
        </p:nvSpPr>
        <p:spPr/>
        <p:txBody>
          <a:bodyPr/>
          <a:lstStyle/>
          <a:p>
            <a:fld id="{1300ED60-F188-4DB3-9D96-A1B4170FC6C6}" type="slidenum">
              <a:rPr lang="ru-RU" smtClean="0"/>
              <a:t>3</a:t>
            </a:fld>
            <a:endParaRPr lang="ru-RU"/>
          </a:p>
        </p:txBody>
      </p:sp>
    </p:spTree>
    <p:extLst>
      <p:ext uri="{BB962C8B-B14F-4D97-AF65-F5344CB8AC3E}">
        <p14:creationId xmlns:p14="http://schemas.microsoft.com/office/powerpoint/2010/main" val="40260501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56524">
            <a:off x="326339" y="1351608"/>
            <a:ext cx="3736296" cy="4655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p:txBody>
          <a:bodyPr/>
          <a:lstStyle/>
          <a:p>
            <a:r>
              <a:rPr lang="ru-RU" dirty="0" smtClean="0"/>
              <a:t>Робот-спелеолог</a:t>
            </a:r>
            <a:endParaRPr lang="ru-RU" dirty="0"/>
          </a:p>
        </p:txBody>
      </p:sp>
      <p:pic>
        <p:nvPicPr>
          <p:cNvPr id="4"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044054" y="1930710"/>
            <a:ext cx="5067300" cy="407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Номер слайда 5"/>
          <p:cNvSpPr>
            <a:spLocks noGrp="1"/>
          </p:cNvSpPr>
          <p:nvPr>
            <p:ph type="sldNum" sz="quarter" idx="12"/>
          </p:nvPr>
        </p:nvSpPr>
        <p:spPr/>
        <p:txBody>
          <a:bodyPr/>
          <a:lstStyle/>
          <a:p>
            <a:fld id="{1300ED60-F188-4DB3-9D96-A1B4170FC6C6}" type="slidenum">
              <a:rPr lang="ru-RU" smtClean="0"/>
              <a:t>4</a:t>
            </a:fld>
            <a:endParaRPr lang="ru-RU"/>
          </a:p>
        </p:txBody>
      </p:sp>
    </p:spTree>
    <p:extLst>
      <p:ext uri="{BB962C8B-B14F-4D97-AF65-F5344CB8AC3E}">
        <p14:creationId xmlns:p14="http://schemas.microsoft.com/office/powerpoint/2010/main" val="29580571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
        <p:nvSpPr>
          <p:cNvPr id="4" name="Номер слайда 3"/>
          <p:cNvSpPr>
            <a:spLocks noGrp="1"/>
          </p:cNvSpPr>
          <p:nvPr>
            <p:ph type="sldNum" sz="quarter" idx="12"/>
          </p:nvPr>
        </p:nvSpPr>
        <p:spPr/>
        <p:txBody>
          <a:bodyPr/>
          <a:lstStyle/>
          <a:p>
            <a:fld id="{1300ED60-F188-4DB3-9D96-A1B4170FC6C6}" type="slidenum">
              <a:rPr lang="ru-RU" smtClean="0"/>
              <a:t>5</a:t>
            </a:fld>
            <a:endParaRPr lang="ru-RU"/>
          </a:p>
        </p:txBody>
      </p:sp>
      <p:pic>
        <p:nvPicPr>
          <p:cNvPr id="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052736"/>
            <a:ext cx="3300806" cy="2373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7597" y="549651"/>
            <a:ext cx="3932005" cy="2629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3789040"/>
            <a:ext cx="3592094" cy="2594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3968" y="3429000"/>
            <a:ext cx="3816424" cy="2744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Заголовок 1"/>
          <p:cNvSpPr txBox="1">
            <a:spLocks/>
          </p:cNvSpPr>
          <p:nvPr/>
        </p:nvSpPr>
        <p:spPr>
          <a:xfrm>
            <a:off x="467544" y="260648"/>
            <a:ext cx="41148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3600" dirty="0" smtClean="0"/>
              <a:t>Реализация</a:t>
            </a:r>
            <a:endParaRPr lang="ru-RU" dirty="0"/>
          </a:p>
        </p:txBody>
      </p:sp>
    </p:spTree>
    <p:extLst>
      <p:ext uri="{BB962C8B-B14F-4D97-AF65-F5344CB8AC3E}">
        <p14:creationId xmlns:p14="http://schemas.microsoft.com/office/powerpoint/2010/main" val="28246337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s://encrypted-tbn0.gstatic.com/images?q=tbn:ANd9GcQsHpmZGOFfR2QqQTnmQUzQxMowJ68A7PbliTypsJovlua6IYC7EgmgXdpN2H1Es0XazNw&amp;usqp=CA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920" y="5373216"/>
            <a:ext cx="1152128" cy="1152128"/>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a:xfrm>
            <a:off x="755576" y="2204864"/>
            <a:ext cx="7560840" cy="3024336"/>
          </a:xfrm>
        </p:spPr>
        <p:txBody>
          <a:bodyPr>
            <a:normAutofit fontScale="62500" lnSpcReduction="20000"/>
          </a:bodyPr>
          <a:lstStyle/>
          <a:p>
            <a:pPr>
              <a:buFont typeface="Wingdings" pitchFamily="2" charset="2"/>
              <a:buChar char="ü"/>
            </a:pPr>
            <a:r>
              <a:rPr lang="ru-RU" dirty="0" smtClean="0"/>
              <a:t>Автономность </a:t>
            </a:r>
          </a:p>
          <a:p>
            <a:pPr marL="457200" lvl="1" indent="0">
              <a:buNone/>
            </a:pPr>
            <a:r>
              <a:rPr lang="ru-RU" dirty="0"/>
              <a:t>а</a:t>
            </a:r>
            <a:r>
              <a:rPr lang="ru-RU" dirty="0" smtClean="0"/>
              <a:t>налоговое устройство не требует микропроцессоров, программирования и дистанционного управления</a:t>
            </a:r>
          </a:p>
          <a:p>
            <a:pPr marL="457200" lvl="1" indent="0">
              <a:buNone/>
            </a:pPr>
            <a:endParaRPr lang="ru-RU" dirty="0" smtClean="0"/>
          </a:p>
          <a:p>
            <a:pPr>
              <a:buFont typeface="Wingdings" pitchFamily="2" charset="2"/>
              <a:buChar char="ü"/>
            </a:pPr>
            <a:r>
              <a:rPr lang="ru-RU" dirty="0" smtClean="0"/>
              <a:t>Низкая стоимость</a:t>
            </a:r>
          </a:p>
          <a:p>
            <a:pPr marL="457200" lvl="1" indent="0">
              <a:buNone/>
            </a:pPr>
            <a:r>
              <a:rPr lang="ru-RU" dirty="0"/>
              <a:t>п</a:t>
            </a:r>
            <a:r>
              <a:rPr lang="ru-RU" dirty="0" smtClean="0"/>
              <a:t>ростота исполнения и минимальное </a:t>
            </a:r>
            <a:r>
              <a:rPr lang="ru-RU" dirty="0"/>
              <a:t>количество </a:t>
            </a:r>
            <a:r>
              <a:rPr lang="ru-RU" dirty="0" smtClean="0"/>
              <a:t>радиокомпонентов</a:t>
            </a:r>
          </a:p>
          <a:p>
            <a:pPr marL="457200" lvl="1" indent="0">
              <a:buNone/>
            </a:pPr>
            <a:endParaRPr lang="ru-RU" dirty="0" smtClean="0"/>
          </a:p>
          <a:p>
            <a:pPr>
              <a:buFont typeface="Wingdings" pitchFamily="2" charset="2"/>
              <a:buChar char="ü"/>
            </a:pPr>
            <a:r>
              <a:rPr lang="ru-RU" dirty="0" smtClean="0"/>
              <a:t>Надежность</a:t>
            </a:r>
          </a:p>
          <a:p>
            <a:pPr marL="457200" lvl="1" indent="0">
              <a:buNone/>
            </a:pPr>
            <a:r>
              <a:rPr lang="ru-RU" dirty="0" smtClean="0"/>
              <a:t>чем проще конструкция, тем легче её отремонтировать</a:t>
            </a:r>
          </a:p>
        </p:txBody>
      </p:sp>
      <p:sp>
        <p:nvSpPr>
          <p:cNvPr id="5" name="Номер слайда 4"/>
          <p:cNvSpPr>
            <a:spLocks noGrp="1"/>
          </p:cNvSpPr>
          <p:nvPr>
            <p:ph type="sldNum" sz="quarter" idx="12"/>
          </p:nvPr>
        </p:nvSpPr>
        <p:spPr/>
        <p:txBody>
          <a:bodyPr/>
          <a:lstStyle/>
          <a:p>
            <a:fld id="{1300ED60-F188-4DB3-9D96-A1B4170FC6C6}" type="slidenum">
              <a:rPr lang="ru-RU" smtClean="0"/>
              <a:t>6</a:t>
            </a:fld>
            <a:endParaRPr lang="ru-RU"/>
          </a:p>
        </p:txBody>
      </p:sp>
      <p:sp>
        <p:nvSpPr>
          <p:cNvPr id="8" name="Заголовок 1"/>
          <p:cNvSpPr>
            <a:spLocks noGrp="1"/>
          </p:cNvSpPr>
          <p:nvPr>
            <p:ph type="title"/>
          </p:nvPr>
        </p:nvSpPr>
        <p:spPr>
          <a:xfrm>
            <a:off x="5436096" y="260648"/>
            <a:ext cx="3456384" cy="1728192"/>
          </a:xfrm>
        </p:spPr>
        <p:txBody>
          <a:bodyPr>
            <a:normAutofit/>
          </a:bodyPr>
          <a:lstStyle/>
          <a:p>
            <a:pPr marL="0" indent="0" algn="l"/>
            <a:r>
              <a:rPr lang="en-US" sz="2000" b="1" dirty="0">
                <a:solidFill>
                  <a:srgbClr val="00B050"/>
                </a:solidFill>
                <a:latin typeface="Tahoma" pitchFamily="34" charset="0"/>
                <a:ea typeface="Tahoma" pitchFamily="34" charset="0"/>
                <a:cs typeface="Tahoma" pitchFamily="34" charset="0"/>
              </a:rPr>
              <a:t>B</a:t>
            </a:r>
            <a:r>
              <a:rPr lang="en-US" sz="2000" dirty="0">
                <a:latin typeface="Tahoma" pitchFamily="34" charset="0"/>
                <a:ea typeface="Tahoma" pitchFamily="34" charset="0"/>
                <a:cs typeface="Tahoma" pitchFamily="34" charset="0"/>
              </a:rPr>
              <a:t>iology - </a:t>
            </a:r>
            <a:r>
              <a:rPr lang="en-US" sz="2000" dirty="0" err="1">
                <a:solidFill>
                  <a:srgbClr val="00B050"/>
                </a:solidFill>
                <a:latin typeface="Tahoma" pitchFamily="34" charset="0"/>
                <a:ea typeface="Tahoma" pitchFamily="34" charset="0"/>
                <a:cs typeface="Tahoma" pitchFamily="34" charset="0"/>
              </a:rPr>
              <a:t>Биология</a:t>
            </a:r>
            <a:r>
              <a:rPr lang="en-US" sz="2000" dirty="0">
                <a:solidFill>
                  <a:srgbClr val="00B050"/>
                </a:solidFill>
                <a:latin typeface="Tahoma" pitchFamily="34" charset="0"/>
                <a:ea typeface="Tahoma" pitchFamily="34" charset="0"/>
                <a:cs typeface="Tahoma" pitchFamily="34" charset="0"/>
              </a:rPr>
              <a:t> </a:t>
            </a:r>
            <a:r>
              <a:rPr lang="ru-RU" sz="2000" dirty="0">
                <a:latin typeface="Tahoma" pitchFamily="34" charset="0"/>
                <a:ea typeface="Tahoma" pitchFamily="34" charset="0"/>
                <a:cs typeface="Tahoma" pitchFamily="34" charset="0"/>
              </a:rPr>
              <a:t/>
            </a:r>
            <a:br>
              <a:rPr lang="ru-RU" sz="2000" dirty="0">
                <a:latin typeface="Tahoma" pitchFamily="34" charset="0"/>
                <a:ea typeface="Tahoma" pitchFamily="34" charset="0"/>
                <a:cs typeface="Tahoma" pitchFamily="34" charset="0"/>
              </a:rPr>
            </a:br>
            <a:r>
              <a:rPr lang="en-US" sz="2000" b="1" dirty="0">
                <a:solidFill>
                  <a:srgbClr val="FF6600"/>
                </a:solidFill>
                <a:latin typeface="Tahoma" pitchFamily="34" charset="0"/>
                <a:ea typeface="Tahoma" pitchFamily="34" charset="0"/>
                <a:cs typeface="Tahoma" pitchFamily="34" charset="0"/>
              </a:rPr>
              <a:t>E</a:t>
            </a:r>
            <a:r>
              <a:rPr lang="en-US" sz="2000" dirty="0">
                <a:latin typeface="Tahoma" pitchFamily="34" charset="0"/>
                <a:ea typeface="Tahoma" pitchFamily="34" charset="0"/>
                <a:cs typeface="Tahoma" pitchFamily="34" charset="0"/>
              </a:rPr>
              <a:t>lectronics - </a:t>
            </a:r>
            <a:r>
              <a:rPr lang="en-US" sz="2000" dirty="0" err="1">
                <a:solidFill>
                  <a:srgbClr val="FF6600"/>
                </a:solidFill>
                <a:latin typeface="Tahoma" pitchFamily="34" charset="0"/>
                <a:ea typeface="Tahoma" pitchFamily="34" charset="0"/>
                <a:cs typeface="Tahoma" pitchFamily="34" charset="0"/>
              </a:rPr>
              <a:t>Электроника</a:t>
            </a:r>
            <a:r>
              <a:rPr lang="en-US" sz="2000" dirty="0">
                <a:solidFill>
                  <a:srgbClr val="FF6600"/>
                </a:solidFill>
                <a:latin typeface="Tahoma" pitchFamily="34" charset="0"/>
                <a:ea typeface="Tahoma" pitchFamily="34" charset="0"/>
                <a:cs typeface="Tahoma" pitchFamily="34" charset="0"/>
              </a:rPr>
              <a:t> </a:t>
            </a:r>
            <a:r>
              <a:rPr lang="ru-RU" sz="2000" dirty="0">
                <a:latin typeface="Tahoma" pitchFamily="34" charset="0"/>
                <a:ea typeface="Tahoma" pitchFamily="34" charset="0"/>
                <a:cs typeface="Tahoma" pitchFamily="34" charset="0"/>
              </a:rPr>
              <a:t/>
            </a:r>
            <a:br>
              <a:rPr lang="ru-RU" sz="2000" dirty="0">
                <a:latin typeface="Tahoma" pitchFamily="34" charset="0"/>
                <a:ea typeface="Tahoma" pitchFamily="34" charset="0"/>
                <a:cs typeface="Tahoma" pitchFamily="34" charset="0"/>
              </a:rPr>
            </a:br>
            <a:r>
              <a:rPr lang="en-US" sz="2000" b="1" dirty="0">
                <a:solidFill>
                  <a:schemeClr val="accent4">
                    <a:lumMod val="75000"/>
                  </a:schemeClr>
                </a:solidFill>
                <a:latin typeface="Tahoma" pitchFamily="34" charset="0"/>
                <a:ea typeface="Tahoma" pitchFamily="34" charset="0"/>
                <a:cs typeface="Tahoma" pitchFamily="34" charset="0"/>
              </a:rPr>
              <a:t>A</a:t>
            </a:r>
            <a:r>
              <a:rPr lang="en-US" sz="2000" dirty="0">
                <a:latin typeface="Tahoma" pitchFamily="34" charset="0"/>
                <a:ea typeface="Tahoma" pitchFamily="34" charset="0"/>
                <a:cs typeface="Tahoma" pitchFamily="34" charset="0"/>
              </a:rPr>
              <a:t>esthetics - </a:t>
            </a:r>
            <a:r>
              <a:rPr lang="en-US" sz="2000" dirty="0" err="1">
                <a:solidFill>
                  <a:schemeClr val="accent4">
                    <a:lumMod val="75000"/>
                  </a:schemeClr>
                </a:solidFill>
                <a:latin typeface="Tahoma" pitchFamily="34" charset="0"/>
                <a:ea typeface="Tahoma" pitchFamily="34" charset="0"/>
                <a:cs typeface="Tahoma" pitchFamily="34" charset="0"/>
              </a:rPr>
              <a:t>Эстетика</a:t>
            </a:r>
            <a:r>
              <a:rPr lang="en-US" sz="2000" dirty="0">
                <a:solidFill>
                  <a:schemeClr val="accent4">
                    <a:lumMod val="75000"/>
                  </a:schemeClr>
                </a:solidFill>
                <a:latin typeface="Tahoma" pitchFamily="34" charset="0"/>
                <a:ea typeface="Tahoma" pitchFamily="34" charset="0"/>
                <a:cs typeface="Tahoma" pitchFamily="34" charset="0"/>
              </a:rPr>
              <a:t> </a:t>
            </a:r>
            <a:r>
              <a:rPr lang="ru-RU" sz="2000" dirty="0">
                <a:latin typeface="Tahoma" pitchFamily="34" charset="0"/>
                <a:ea typeface="Tahoma" pitchFamily="34" charset="0"/>
                <a:cs typeface="Tahoma" pitchFamily="34" charset="0"/>
              </a:rPr>
              <a:t/>
            </a:r>
            <a:br>
              <a:rPr lang="ru-RU" sz="2000" dirty="0">
                <a:latin typeface="Tahoma" pitchFamily="34" charset="0"/>
                <a:ea typeface="Tahoma" pitchFamily="34" charset="0"/>
                <a:cs typeface="Tahoma" pitchFamily="34" charset="0"/>
              </a:rPr>
            </a:br>
            <a:r>
              <a:rPr lang="en-US" sz="2000" b="1" dirty="0">
                <a:solidFill>
                  <a:srgbClr val="0070C0"/>
                </a:solidFill>
                <a:latin typeface="Tahoma" pitchFamily="34" charset="0"/>
                <a:ea typeface="Tahoma" pitchFamily="34" charset="0"/>
                <a:cs typeface="Tahoma" pitchFamily="34" charset="0"/>
              </a:rPr>
              <a:t>M</a:t>
            </a:r>
            <a:r>
              <a:rPr lang="en-US" sz="2000" dirty="0">
                <a:latin typeface="Tahoma" pitchFamily="34" charset="0"/>
                <a:ea typeface="Tahoma" pitchFamily="34" charset="0"/>
                <a:cs typeface="Tahoma" pitchFamily="34" charset="0"/>
              </a:rPr>
              <a:t>echanics - </a:t>
            </a:r>
            <a:r>
              <a:rPr lang="en-US" sz="2000" dirty="0" err="1" smtClean="0">
                <a:solidFill>
                  <a:srgbClr val="0070C0"/>
                </a:solidFill>
                <a:latin typeface="Tahoma" pitchFamily="34" charset="0"/>
                <a:ea typeface="Tahoma" pitchFamily="34" charset="0"/>
                <a:cs typeface="Tahoma" pitchFamily="34" charset="0"/>
              </a:rPr>
              <a:t>Механика</a:t>
            </a:r>
            <a:endParaRPr lang="ru-RU" sz="3600" dirty="0"/>
          </a:p>
        </p:txBody>
      </p:sp>
      <p:sp>
        <p:nvSpPr>
          <p:cNvPr id="9" name="Заголовок 1"/>
          <p:cNvSpPr txBox="1">
            <a:spLocks/>
          </p:cNvSpPr>
          <p:nvPr/>
        </p:nvSpPr>
        <p:spPr>
          <a:xfrm>
            <a:off x="467544" y="260648"/>
            <a:ext cx="41148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3600" dirty="0" smtClean="0"/>
              <a:t>Преимущества</a:t>
            </a:r>
            <a:endParaRPr lang="ru-RU" dirty="0"/>
          </a:p>
        </p:txBody>
      </p:sp>
    </p:spTree>
    <p:extLst>
      <p:ext uri="{BB962C8B-B14F-4D97-AF65-F5344CB8AC3E}">
        <p14:creationId xmlns:p14="http://schemas.microsoft.com/office/powerpoint/2010/main" val="16663485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457200" y="3212976"/>
            <a:ext cx="8229600" cy="2913187"/>
          </a:xfrm>
        </p:spPr>
        <p:txBody>
          <a:bodyPr/>
          <a:lstStyle/>
          <a:p>
            <a:pPr marL="0" indent="0" algn="ctr">
              <a:buNone/>
            </a:pPr>
            <a:r>
              <a:rPr lang="ru-RU" dirty="0" smtClean="0"/>
              <a:t>Спасибо за внимание.</a:t>
            </a:r>
            <a:endParaRPr lang="ru-RU" dirty="0"/>
          </a:p>
        </p:txBody>
      </p:sp>
      <p:sp>
        <p:nvSpPr>
          <p:cNvPr id="4" name="Номер слайда 3"/>
          <p:cNvSpPr>
            <a:spLocks noGrp="1"/>
          </p:cNvSpPr>
          <p:nvPr>
            <p:ph type="sldNum" sz="quarter" idx="12"/>
          </p:nvPr>
        </p:nvSpPr>
        <p:spPr/>
        <p:txBody>
          <a:bodyPr/>
          <a:lstStyle/>
          <a:p>
            <a:fld id="{1300ED60-F188-4DB3-9D96-A1B4170FC6C6}" type="slidenum">
              <a:rPr lang="ru-RU" smtClean="0"/>
              <a:t>7</a:t>
            </a:fld>
            <a:endParaRPr lang="ru-RU"/>
          </a:p>
        </p:txBody>
      </p:sp>
    </p:spTree>
    <p:extLst>
      <p:ext uri="{BB962C8B-B14F-4D97-AF65-F5344CB8AC3E}">
        <p14:creationId xmlns:p14="http://schemas.microsoft.com/office/powerpoint/2010/main" val="717843793"/>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367</TotalTime>
  <Words>624</Words>
  <Application>Microsoft Office PowerPoint</Application>
  <PresentationFormat>Экран (4:3)</PresentationFormat>
  <Paragraphs>49</Paragraphs>
  <Slides>7</Slides>
  <Notes>6</Notes>
  <HiddenSlides>0</HiddenSlides>
  <MMClips>0</MMClips>
  <ScaleCrop>false</ScaleCrop>
  <HeadingPairs>
    <vt:vector size="4" baseType="variant">
      <vt:variant>
        <vt:lpstr>Тема</vt:lpstr>
      </vt:variant>
      <vt:variant>
        <vt:i4>1</vt:i4>
      </vt:variant>
      <vt:variant>
        <vt:lpstr>Заголовки слайдов</vt:lpstr>
      </vt:variant>
      <vt:variant>
        <vt:i4>7</vt:i4>
      </vt:variant>
    </vt:vector>
  </HeadingPairs>
  <TitlesOfParts>
    <vt:vector size="8" baseType="lpstr">
      <vt:lpstr>Тема Office</vt:lpstr>
      <vt:lpstr>Презентация PowerPoint</vt:lpstr>
      <vt:lpstr>Презентация PowerPoint</vt:lpstr>
      <vt:lpstr>Презентация PowerPoint</vt:lpstr>
      <vt:lpstr>Робот-спелеолог</vt:lpstr>
      <vt:lpstr>Презентация PowerPoint</vt:lpstr>
      <vt:lpstr>Biology - Биология  Electronics - Электроника  Aesthetics - Эстетика  Mechanics - Механика</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Sprinter_1984</dc:creator>
  <cp:lastModifiedBy>Sprinter_1984</cp:lastModifiedBy>
  <cp:revision>21</cp:revision>
  <dcterms:created xsi:type="dcterms:W3CDTF">2022-11-09T21:05:41Z</dcterms:created>
  <dcterms:modified xsi:type="dcterms:W3CDTF">2023-04-02T14:25:19Z</dcterms:modified>
</cp:coreProperties>
</file>