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8" r:id="rId3"/>
    <p:sldId id="273" r:id="rId4"/>
    <p:sldId id="274" r:id="rId5"/>
    <p:sldId id="275" r:id="rId6"/>
    <p:sldId id="277" r:id="rId7"/>
    <p:sldId id="279" r:id="rId8"/>
    <p:sldId id="280" r:id="rId9"/>
    <p:sldId id="260" r:id="rId10"/>
    <p:sldId id="256" r:id="rId11"/>
    <p:sldId id="257" r:id="rId12"/>
    <p:sldId id="258" r:id="rId13"/>
    <p:sldId id="261" r:id="rId14"/>
    <p:sldId id="262" r:id="rId15"/>
    <p:sldId id="263" r:id="rId16"/>
    <p:sldId id="264" r:id="rId17"/>
    <p:sldId id="281" r:id="rId18"/>
    <p:sldId id="265" r:id="rId19"/>
    <p:sldId id="267" r:id="rId20"/>
    <p:sldId id="266" r:id="rId21"/>
    <p:sldId id="268" r:id="rId22"/>
    <p:sldId id="269" r:id="rId23"/>
    <p:sldId id="271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58"/>
    <a:srgbClr val="038000"/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6" autoAdjust="0"/>
    <p:restoredTop sz="98961" autoAdjust="0"/>
  </p:normalViewPr>
  <p:slideViewPr>
    <p:cSldViewPr>
      <p:cViewPr varScale="1">
        <p:scale>
          <a:sx n="117" d="100"/>
          <a:sy n="117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D3029C-795B-4A0C-9E3F-A9D04858E8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7FE9F-AE6C-47A7-9D2C-D89BBBC4831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66E4B-ED53-450C-BE7A-574EAFD0587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39FA4-EEE9-4078-8B34-6BDC202B256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Итак, емкость мы выбрали. Второй вопрос был: «Как обеспечить температуру внутри емкости выше, чем снаружи?», ведь по условию задачи температура снаружи отрицательная. Значит, нам нужен какой-то нагреватель: компактный, безопасный и маломощный. Маломощный - потому что устройство для хранения овощей мощностью, например, 1 КВт вряд ли можно назвать хорошим решением. Благодаря высокой теплоизоляции корпуса холодильника, достаточно поместить внутрь него незначительный источник тепла – и холодильник будет поддерживать это тепло, а значит мощный нагреватель и не нужен!  И такое решение было найдено: это сушилка для обуви потому что она:</a:t>
            </a:r>
          </a:p>
          <a:p>
            <a:r>
              <a:rPr lang="ru-RU" altLang="ru-RU"/>
              <a:t> - Компактная - а значит не занимает полезный объем;</a:t>
            </a:r>
          </a:p>
          <a:p>
            <a:r>
              <a:rPr lang="ru-RU" altLang="ru-RU"/>
              <a:t>-  Безопасная – сделана на заводе, а не самоделка;</a:t>
            </a:r>
          </a:p>
          <a:p>
            <a:r>
              <a:rPr lang="ru-RU" altLang="ru-RU"/>
              <a:t>-  Маломощная – всего-то 15 Вт.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30256-CB39-45FE-9051-4967231BCDD4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Третий вопрос был – как поддерживать заданную температуру? Ведь если нагреватель будет все время включен, то через несколько часов температура в холодильнике  будет +30 градусов, Значит его нужно в определенный момент выключить, а потом вновь включить. А потом снова выключить. И так – многократно… </a:t>
            </a:r>
          </a:p>
          <a:p>
            <a:r>
              <a:rPr lang="ru-RU" altLang="ru-RU"/>
              <a:t>Так как у меня уже был опыт разработки нескольких электронных игр и одного робота на платформе </a:t>
            </a:r>
            <a:r>
              <a:rPr lang="en-US" altLang="ru-RU"/>
              <a:t>Arduino</a:t>
            </a:r>
            <a:r>
              <a:rPr lang="ru-RU" altLang="ru-RU"/>
              <a:t>, то решение я принял быстро - нужно на этой платформе разработать для нашего приспособления  хранения овощей систему автоматической регулировки и поддержания температуры.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7884A-A470-4BF6-A829-D65F0647D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464569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34ECA-1C37-4018-8DF2-494B8E9D4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785049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A5C3-858D-4ED6-AAB4-B58885AF42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276655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232E-9CA6-4127-B024-B3D9D3F4A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454501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F5DA2-FE19-4BA5-9CBC-7263E0149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554773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16DB3-5565-4958-B96F-CA6E6E839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193355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D0076-ED9D-4974-9406-9D1C68219B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968718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F580C-2967-4ACF-903C-CEE8A72FC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01280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F9187-C96B-45D8-97D6-0D59CAA39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65182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5696-04F7-46A7-B79E-7BBC933FD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088021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B478-932F-4C6B-96BF-AA0CD86FFF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252615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112623-1006-48B7-942F-F76EAE1518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8.png"/><Relationship Id="rId10" Type="http://schemas.openxmlformats.org/officeDocument/2006/relationships/image" Target="../media/image26.e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214356"/>
            <a:ext cx="9144000" cy="23876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08058"/>
                </a:solidFill>
                <a:cs typeface="Times New Roman" panose="02020603050405020304" pitchFamily="18" charset="0"/>
              </a:rPr>
              <a:t>Проект</a:t>
            </a:r>
            <a:br>
              <a:rPr lang="ru-RU" altLang="ru-RU" sz="4000" b="1" dirty="0">
                <a:solidFill>
                  <a:srgbClr val="008058"/>
                </a:solidFill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008058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4000" b="1" dirty="0" smtClean="0">
                <a:solidFill>
                  <a:srgbClr val="008058"/>
                </a:solidFill>
                <a:cs typeface="Times New Roman" panose="02020603050405020304" pitchFamily="18" charset="0"/>
              </a:rPr>
              <a:t>Разработка </a:t>
            </a:r>
            <a:r>
              <a:rPr lang="ru-RU" altLang="ru-RU" sz="4000" b="1" dirty="0">
                <a:solidFill>
                  <a:srgbClr val="008058"/>
                </a:solidFill>
                <a:cs typeface="Times New Roman" panose="02020603050405020304" pitchFamily="18" charset="0"/>
              </a:rPr>
              <a:t>приспособления для хранения овощей зимой»</a:t>
            </a:r>
            <a:br>
              <a:rPr lang="ru-RU" altLang="ru-RU" sz="4000" b="1" dirty="0">
                <a:solidFill>
                  <a:srgbClr val="008058"/>
                </a:solidFill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BD10-B5E4-423F-AF4E-BE02E23F76CA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5602" name="object 3"/>
          <p:cNvSpPr>
            <a:spLocks/>
          </p:cNvSpPr>
          <p:nvPr/>
        </p:nvSpPr>
        <p:spPr bwMode="auto">
          <a:xfrm>
            <a:off x="179512" y="1214357"/>
            <a:ext cx="72008" cy="1710588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5608" name="Rectangle 3"/>
          <p:cNvSpPr txBox="1">
            <a:spLocks noChangeArrowheads="1"/>
          </p:cNvSpPr>
          <p:nvPr/>
        </p:nvSpPr>
        <p:spPr bwMode="auto">
          <a:xfrm>
            <a:off x="4500563" y="4437063"/>
            <a:ext cx="46434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Выполнил</a:t>
            </a:r>
            <a:r>
              <a:rPr lang="en-US" altLang="ru-RU" sz="1800" b="1" dirty="0">
                <a:solidFill>
                  <a:srgbClr val="000000"/>
                </a:solidFill>
              </a:rPr>
              <a:t>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Кардашов</a:t>
            </a:r>
            <a:r>
              <a:rPr lang="ru-RU" altLang="ru-RU" sz="1800" dirty="0" smtClean="0">
                <a:solidFill>
                  <a:srgbClr val="000000"/>
                </a:solidFill>
              </a:rPr>
              <a:t> </a:t>
            </a:r>
            <a:r>
              <a:rPr lang="ru-RU" altLang="ru-RU" sz="1800" dirty="0">
                <a:solidFill>
                  <a:srgbClr val="000000"/>
                </a:solidFill>
              </a:rPr>
              <a:t>Дмитрий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endParaRPr lang="en-US" altLang="ru-RU" sz="18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Руководитель</a:t>
            </a:r>
            <a:r>
              <a:rPr lang="en-US" altLang="ru-RU" sz="1800" b="1" dirty="0">
                <a:solidFill>
                  <a:srgbClr val="000000"/>
                </a:solidFill>
              </a:rPr>
              <a:t>:</a:t>
            </a:r>
            <a:endParaRPr lang="ru-RU" altLang="ru-RU" sz="18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sz="1800" dirty="0" err="1" smtClean="0">
                <a:solidFill>
                  <a:srgbClr val="000000"/>
                </a:solidFill>
              </a:rPr>
              <a:t>Кардашов</a:t>
            </a:r>
            <a:r>
              <a:rPr lang="ru-RU" altLang="ru-RU" sz="1800" dirty="0" smtClean="0">
                <a:solidFill>
                  <a:srgbClr val="000000"/>
                </a:solidFill>
              </a:rPr>
              <a:t> Сергей Михайлович</a:t>
            </a:r>
            <a:endParaRPr lang="ru-RU" altLang="ru-RU" sz="18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None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rgbClr val="000000"/>
                </a:solidFill>
              </a:rPr>
              <a:t>Пенза, </a:t>
            </a:r>
            <a:r>
              <a:rPr lang="ru-RU" altLang="ru-RU" sz="1800" dirty="0" smtClean="0">
                <a:solidFill>
                  <a:srgbClr val="000000"/>
                </a:solidFill>
              </a:rPr>
              <a:t>2023 </a:t>
            </a:r>
            <a:r>
              <a:rPr lang="ru-RU" altLang="ru-RU" sz="1800" dirty="0">
                <a:solidFill>
                  <a:srgbClr val="000000"/>
                </a:solidFill>
              </a:rPr>
              <a:t>год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4716463" y="4221163"/>
            <a:ext cx="4246562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4908" y="335137"/>
            <a:ext cx="4563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Фестиваль </a:t>
            </a:r>
            <a:r>
              <a:rPr lang="ru-RU" dirty="0" err="1" smtClean="0"/>
              <a:t>Робофинист</a:t>
            </a:r>
            <a:r>
              <a:rPr lang="ru-RU" dirty="0" smtClean="0"/>
              <a:t>-Пенза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B106-BCFE-4E46-A762-C0764BDA0AF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Вопросы, которые нужно решить для разработки приспособления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8604250" cy="936625"/>
          </a:xfrm>
          <a:noFill/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Что использовать в качестве емкости для   хранения 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750" y="3141663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обеспечить температуру внутри емкости выше, чем снаружи</a:t>
            </a:r>
            <a:r>
              <a:rPr lang="ru-RU" altLang="ru-RU"/>
              <a:t>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4508500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поддерживать температуру ?</a:t>
            </a:r>
          </a:p>
        </p:txBody>
      </p:sp>
      <p:sp>
        <p:nvSpPr>
          <p:cNvPr id="2057" name="object 3"/>
          <p:cNvSpPr>
            <a:spLocks/>
          </p:cNvSpPr>
          <p:nvPr/>
        </p:nvSpPr>
        <p:spPr bwMode="auto">
          <a:xfrm>
            <a:off x="179388" y="1773238"/>
            <a:ext cx="71437" cy="32400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15B5-E0D4-45D3-BD66-5AA23CA11BEC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4113" name="Picture 17" descr="Холодильни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282825" cy="4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использовать в качестве емкости для   хранения ?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1700213"/>
            <a:ext cx="6011862" cy="1079500"/>
          </a:xfrm>
          <a:noFill/>
          <a:ln/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Подарить старому холодильнику вторую жизнь</a:t>
            </a:r>
          </a:p>
        </p:txBody>
      </p:sp>
      <p:sp>
        <p:nvSpPr>
          <p:cNvPr id="4106" name="object 3"/>
          <p:cNvSpPr>
            <a:spLocks/>
          </p:cNvSpPr>
          <p:nvPr/>
        </p:nvSpPr>
        <p:spPr bwMode="auto">
          <a:xfrm>
            <a:off x="2843213" y="1700213"/>
            <a:ext cx="73025" cy="367347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32138" y="3068638"/>
            <a:ext cx="64817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Отличная теплоизоляция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32138" y="3860800"/>
            <a:ext cx="601186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Весьма большой внутренний объем при незначительных габаритах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68313" y="3429000"/>
            <a:ext cx="1871662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Сломанный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холодильник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/>
      <p:bldP spid="4106" grpId="0" animBg="1"/>
      <p:bldP spid="4107" grpId="0" build="p"/>
      <p:bldP spid="41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DB98-6A9A-4098-842A-E97137292FE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39863"/>
          </a:xfrm>
        </p:spPr>
        <p:txBody>
          <a:bodyPr anchor="ctr"/>
          <a:lstStyle/>
          <a:p>
            <a:r>
              <a:rPr lang="ru-RU" altLang="ru-RU" sz="36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обеспечить температуру внутри емкости выше, чем снаружи 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438"/>
            <a:ext cx="8893175" cy="1296987"/>
          </a:xfrm>
          <a:noFill/>
          <a:ln/>
        </p:spPr>
        <p:txBody>
          <a:bodyPr/>
          <a:lstStyle/>
          <a:p>
            <a:pPr algn="l"/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Использовать нагреватель, который должен быть:</a:t>
            </a:r>
          </a:p>
        </p:txBody>
      </p:sp>
      <p:sp>
        <p:nvSpPr>
          <p:cNvPr id="5125" name="object 3"/>
          <p:cNvSpPr>
            <a:spLocks/>
          </p:cNvSpPr>
          <p:nvPr/>
        </p:nvSpPr>
        <p:spPr bwMode="auto">
          <a:xfrm flipH="1">
            <a:off x="323850" y="2492375"/>
            <a:ext cx="71438" cy="187166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68313" y="2420938"/>
            <a:ext cx="64817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Компактный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8313" y="3140075"/>
            <a:ext cx="64817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Безопасный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68313" y="3860800"/>
            <a:ext cx="64817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Маломощный</a:t>
            </a:r>
          </a:p>
        </p:txBody>
      </p:sp>
      <p:pic>
        <p:nvPicPr>
          <p:cNvPr id="5133" name="Picture 13" descr="Сушилка отдель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3744912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042988" y="4797425"/>
            <a:ext cx="79930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Компактная - а значит не занимает полезный объем</a:t>
            </a:r>
            <a:r>
              <a:rPr lang="ru-RU" altLang="ru-RU" sz="2400"/>
              <a:t>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42988" y="5445125"/>
            <a:ext cx="77771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Безопасная – сделана на заводе, а не самоделка</a:t>
            </a:r>
            <a:r>
              <a:rPr lang="ru-RU" altLang="ru-RU" sz="2400"/>
              <a:t> 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042988" y="6092825"/>
            <a:ext cx="77771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en-US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Маломощная – всего-то 15 Вт</a:t>
            </a:r>
            <a:r>
              <a:rPr lang="ru-RU" altLang="ru-RU" sz="2400"/>
              <a:t> </a:t>
            </a:r>
          </a:p>
        </p:txBody>
      </p:sp>
      <p:sp>
        <p:nvSpPr>
          <p:cNvPr id="5137" name="object 3"/>
          <p:cNvSpPr>
            <a:spLocks/>
          </p:cNvSpPr>
          <p:nvPr/>
        </p:nvSpPr>
        <p:spPr bwMode="auto">
          <a:xfrm rot="16200000" flipH="1">
            <a:off x="5004594" y="764382"/>
            <a:ext cx="71437" cy="784860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5136" grpId="0"/>
      <p:bldP spid="51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591C-BD60-4534-813B-22D993A4414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поддерживать температуру ?</a:t>
            </a:r>
            <a:endParaRPr lang="ru-RU" altLang="ru-RU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2" name="object 3"/>
          <p:cNvSpPr>
            <a:spLocks/>
          </p:cNvSpPr>
          <p:nvPr/>
        </p:nvSpPr>
        <p:spPr bwMode="auto">
          <a:xfrm flipH="1">
            <a:off x="323850" y="1196975"/>
            <a:ext cx="71438" cy="187166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23034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79388" y="3716338"/>
            <a:ext cx="50403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None/>
            </a:pPr>
            <a:r>
              <a:rPr lang="ru-RU" altLang="ru-RU" sz="2400"/>
              <a:t>Arduino – это инструмент, для создания систем взаимодействия с окружающей физической средой</a:t>
            </a:r>
            <a:r>
              <a:rPr lang="ru-RU" altLang="ru-RU"/>
              <a:t> </a:t>
            </a:r>
          </a:p>
        </p:txBody>
      </p:sp>
      <p:sp>
        <p:nvSpPr>
          <p:cNvPr id="12306" name="object 3"/>
          <p:cNvSpPr>
            <a:spLocks/>
          </p:cNvSpPr>
          <p:nvPr/>
        </p:nvSpPr>
        <p:spPr bwMode="auto">
          <a:xfrm rot="16200000" flipH="1">
            <a:off x="4788694" y="-675481"/>
            <a:ext cx="71437" cy="813752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1196975"/>
            <a:ext cx="5113338" cy="1800225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Arduino - это аппаратно-программный комплекс  для создания простых систем автоматики и робототехники</a:t>
            </a:r>
            <a:r>
              <a:rPr lang="ru-RU" altLang="ru-RU" sz="3200"/>
              <a:t> </a:t>
            </a: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649662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6" grpId="0" animBg="1"/>
      <p:bldP spid="123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C799-F840-4732-ACCB-6AFA70880314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15369" name="Picture 9" descr="Сушилка отдель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00438"/>
            <a:ext cx="266382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Вопросы, которые нужно решить для разработки приспособления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6551612" cy="1368425"/>
          </a:xfrm>
          <a:noFill/>
        </p:spPr>
        <p:txBody>
          <a:bodyPr/>
          <a:lstStyle/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Что использовать в качестве емкости для   хранения 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2997200"/>
            <a:ext cx="61198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обеспечить температуру внутри емкости выше, чем снаружи</a:t>
            </a:r>
            <a:r>
              <a:rPr lang="ru-RU" altLang="ru-RU"/>
              <a:t> </a:t>
            </a: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4941888"/>
            <a:ext cx="61198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Как поддерживать температуру ?</a:t>
            </a:r>
          </a:p>
        </p:txBody>
      </p:sp>
      <p:sp>
        <p:nvSpPr>
          <p:cNvPr id="15366" name="object 3"/>
          <p:cNvSpPr>
            <a:spLocks/>
          </p:cNvSpPr>
          <p:nvPr/>
        </p:nvSpPr>
        <p:spPr bwMode="auto">
          <a:xfrm flipH="1">
            <a:off x="250825" y="1628775"/>
            <a:ext cx="71438" cy="4319588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15367" name="Picture 7" descr="Холодильни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116998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18351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3116-B6E3-46CA-AB7F-3A2A31AEAD4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системе автоматики и пути их решения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5616575" cy="576263"/>
          </a:xfrm>
          <a:noFill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Измерение температуры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420938"/>
            <a:ext cx="5545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Включение и выключение нагревателя</a:t>
            </a:r>
            <a:r>
              <a:rPr lang="ru-RU" altLang="ru-RU"/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8313" y="3789363"/>
            <a:ext cx="57594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Индикация температуры</a:t>
            </a:r>
            <a:r>
              <a:rPr lang="ru-RU" altLang="ru-RU"/>
              <a:t> </a:t>
            </a:r>
          </a:p>
        </p:txBody>
      </p:sp>
      <p:sp>
        <p:nvSpPr>
          <p:cNvPr id="16391" name="object 3"/>
          <p:cNvSpPr>
            <a:spLocks/>
          </p:cNvSpPr>
          <p:nvPr/>
        </p:nvSpPr>
        <p:spPr bwMode="auto">
          <a:xfrm flipH="1">
            <a:off x="250825" y="1628775"/>
            <a:ext cx="71438" cy="4319588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156325" y="1412875"/>
          <a:ext cx="16494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Visio" r:id="rId3" imgW="1648675" imgH="1157976" progId="Visio.Drawing.11">
                  <p:embed/>
                </p:oleObj>
              </mc:Choice>
              <mc:Fallback>
                <p:oleObj name="Visio" r:id="rId3" imgW="1648675" imgH="1157976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12875"/>
                        <a:ext cx="1649413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6948488" y="2708275"/>
          <a:ext cx="1584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Visio" r:id="rId5" imgW="1190098" imgH="754488" progId="Visio.Drawing.11">
                  <p:embed/>
                </p:oleObj>
              </mc:Choice>
              <mc:Fallback>
                <p:oleObj name="Visio" r:id="rId5" imgW="1190098" imgH="75448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708275"/>
                        <a:ext cx="15843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77813" y="3935413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8058"/>
              </a:buClr>
              <a:buFont typeface="Wingdings" panose="05000000000000000000" pitchFamily="2" charset="2"/>
              <a:buChar char="ü"/>
            </a:pP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940425" y="3789363"/>
          <a:ext cx="162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Visio" r:id="rId7" imgW="1621662" imgH="991008" progId="Visio.Drawing.11">
                  <p:embed/>
                </p:oleObj>
              </mc:Choice>
              <mc:Fallback>
                <p:oleObj name="Visio" r:id="rId7" imgW="1621662" imgH="991008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789363"/>
                        <a:ext cx="162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68313" y="4581525"/>
            <a:ext cx="52562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Установка заданного порога температуры</a:t>
            </a:r>
            <a:endParaRPr lang="ru-RU" altLang="ru-RU"/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5003800" y="4797425"/>
            <a:ext cx="1539875" cy="1660525"/>
            <a:chOff x="3152" y="3022"/>
            <a:chExt cx="970" cy="1046"/>
          </a:xfrm>
        </p:grpSpPr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3243" y="3022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8" name="Visio" r:id="rId9" imgW="676629" imgH="868320" progId="Visio.Drawing.11">
                    <p:embed/>
                  </p:oleObj>
                </mc:Choice>
                <mc:Fallback>
                  <p:oleObj name="Visio" r:id="rId9" imgW="676629" imgH="868320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022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3696" y="3158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9" name="Visio" r:id="rId11" imgW="676629" imgH="868320" progId="Visio.Drawing.11">
                    <p:embed/>
                  </p:oleObj>
                </mc:Choice>
                <mc:Fallback>
                  <p:oleObj name="Visio" r:id="rId11" imgW="676629" imgH="868320" progId="Visio.Drawing.11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158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3152" y="3521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0" name="Visio" r:id="rId12" imgW="676629" imgH="868320" progId="Visio.Drawing.11">
                    <p:embed/>
                  </p:oleObj>
                </mc:Choice>
                <mc:Fallback>
                  <p:oleObj name="Visio" r:id="rId12" imgW="676629" imgH="868320" progId="Visio.Drawing.11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21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FCA-2F07-47C0-A86D-494FA4693BE3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84313"/>
            <a:ext cx="5162550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8" name="Picture 30" descr="Сушилка отдель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1584325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Алгоритм работы системы автоматики</a:t>
            </a:r>
          </a:p>
        </p:txBody>
      </p:sp>
      <p:sp>
        <p:nvSpPr>
          <p:cNvPr id="17414" name="object 3"/>
          <p:cNvSpPr>
            <a:spLocks/>
          </p:cNvSpPr>
          <p:nvPr/>
        </p:nvSpPr>
        <p:spPr bwMode="auto">
          <a:xfrm flipH="1">
            <a:off x="250825" y="1628775"/>
            <a:ext cx="73025" cy="266541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39750" y="1628775"/>
          <a:ext cx="10795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Visio" r:id="rId5" imgW="1648675" imgH="1157976" progId="Visio.Drawing.11">
                  <p:embed/>
                </p:oleObj>
              </mc:Choice>
              <mc:Fallback>
                <p:oleObj name="Visio" r:id="rId5" imgW="1648675" imgH="115797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10795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7164388" y="3933825"/>
          <a:ext cx="1584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Visio" r:id="rId7" imgW="1190098" imgH="754488" progId="Visio.Drawing.11">
                  <p:embed/>
                </p:oleObj>
              </mc:Choice>
              <mc:Fallback>
                <p:oleObj name="Visio" r:id="rId7" imgW="1190098" imgH="75448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933825"/>
                        <a:ext cx="15843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77813" y="4295775"/>
            <a:ext cx="503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8058"/>
              </a:buClr>
              <a:buFont typeface="Wingdings" panose="05000000000000000000" pitchFamily="2" charset="2"/>
              <a:buChar char="ü"/>
            </a:pP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4427538" y="4510088"/>
          <a:ext cx="1622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Visio" r:id="rId9" imgW="1639953" imgH="1009179" progId="Visio.Drawing.11">
                  <p:embed/>
                </p:oleObj>
              </mc:Choice>
              <mc:Fallback>
                <p:oleObj name="Visio" r:id="rId9" imgW="1639953" imgH="1009179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510088"/>
                        <a:ext cx="1622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755650" y="4941888"/>
            <a:ext cx="1152525" cy="1295400"/>
            <a:chOff x="3152" y="3022"/>
            <a:chExt cx="970" cy="1046"/>
          </a:xfrm>
        </p:grpSpPr>
        <p:graphicFrame>
          <p:nvGraphicFramePr>
            <p:cNvPr id="17421" name="Object 13"/>
            <p:cNvGraphicFramePr>
              <a:graphicFrameLocks noChangeAspect="1"/>
            </p:cNvGraphicFramePr>
            <p:nvPr/>
          </p:nvGraphicFramePr>
          <p:xfrm>
            <a:off x="3243" y="3022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59" name="Visio" r:id="rId11" imgW="676629" imgH="868320" progId="Visio.Drawing.11">
                    <p:embed/>
                  </p:oleObj>
                </mc:Choice>
                <mc:Fallback>
                  <p:oleObj name="Visio" r:id="rId11" imgW="676629" imgH="868320" progId="Visio.Drawing.11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022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3696" y="3158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0" name="Visio" r:id="rId13" imgW="676629" imgH="868320" progId="Visio.Drawing.11">
                    <p:embed/>
                  </p:oleObj>
                </mc:Choice>
                <mc:Fallback>
                  <p:oleObj name="Visio" r:id="rId13" imgW="676629" imgH="868320" progId="Visio.Drawing.11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158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3" name="Object 15"/>
            <p:cNvGraphicFramePr>
              <a:graphicFrameLocks noChangeAspect="1"/>
            </p:cNvGraphicFramePr>
            <p:nvPr/>
          </p:nvGraphicFramePr>
          <p:xfrm>
            <a:off x="3152" y="3521"/>
            <a:ext cx="426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61" name="Visio" r:id="rId14" imgW="676629" imgH="868320" progId="Visio.Drawing.11">
                    <p:embed/>
                  </p:oleObj>
                </mc:Choice>
                <mc:Fallback>
                  <p:oleObj name="Visio" r:id="rId14" imgW="676629" imgH="868320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521"/>
                          <a:ext cx="426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68638"/>
            <a:ext cx="15827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AutoShape 18"/>
          <p:cNvSpPr>
            <a:spLocks noChangeArrowheads="1"/>
          </p:cNvSpPr>
          <p:nvPr/>
        </p:nvSpPr>
        <p:spPr bwMode="auto">
          <a:xfrm rot="2000443">
            <a:off x="1258888" y="25654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924300" y="2636838"/>
            <a:ext cx="18716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Расчет </a:t>
            </a:r>
          </a:p>
          <a:p>
            <a:pPr algn="ctr"/>
            <a:r>
              <a:rPr lang="ru-RU" altLang="ru-RU" sz="1800"/>
              <a:t>температуры</a:t>
            </a: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-1786913">
            <a:off x="3276600" y="3500438"/>
            <a:ext cx="863600" cy="260350"/>
          </a:xfrm>
          <a:prstGeom prst="rightArrow">
            <a:avLst>
              <a:gd name="adj1" fmla="val 50000"/>
              <a:gd name="adj2" fmla="val 829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5025028">
            <a:off x="4316413" y="3900488"/>
            <a:ext cx="1373187" cy="287337"/>
          </a:xfrm>
          <a:prstGeom prst="rightArrow">
            <a:avLst>
              <a:gd name="adj1" fmla="val 50000"/>
              <a:gd name="adj2" fmla="val 1194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804025" y="2636838"/>
            <a:ext cx="18716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800"/>
              <a:t>Проверка </a:t>
            </a:r>
          </a:p>
          <a:p>
            <a:pPr algn="ctr"/>
            <a:r>
              <a:rPr lang="ru-RU" altLang="ru-RU" sz="1800"/>
              <a:t>условия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-2079542">
            <a:off x="1403350" y="4437063"/>
            <a:ext cx="1223963" cy="260350"/>
          </a:xfrm>
          <a:prstGeom prst="rightArrow">
            <a:avLst>
              <a:gd name="adj1" fmla="val 50000"/>
              <a:gd name="adj2" fmla="val 117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5867400" y="2781300"/>
            <a:ext cx="865188" cy="260350"/>
          </a:xfrm>
          <a:prstGeom prst="rightArrow">
            <a:avLst>
              <a:gd name="adj1" fmla="val 50000"/>
              <a:gd name="adj2" fmla="val 83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rot="5242386">
            <a:off x="7078663" y="3659188"/>
            <a:ext cx="863600" cy="260350"/>
          </a:xfrm>
          <a:prstGeom prst="rightArrow">
            <a:avLst>
              <a:gd name="adj1" fmla="val 50000"/>
              <a:gd name="adj2" fmla="val 829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 rot="4209118">
            <a:off x="7546975" y="5133975"/>
            <a:ext cx="1079500" cy="260350"/>
          </a:xfrm>
          <a:prstGeom prst="rightArrow">
            <a:avLst>
              <a:gd name="adj1" fmla="val 50000"/>
              <a:gd name="adj2" fmla="val 1036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1" name="object 3"/>
          <p:cNvSpPr>
            <a:spLocks/>
          </p:cNvSpPr>
          <p:nvPr/>
        </p:nvSpPr>
        <p:spPr bwMode="auto">
          <a:xfrm rot="16200000" flipH="1">
            <a:off x="791369" y="4112419"/>
            <a:ext cx="71437" cy="115252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 rot="1200738">
            <a:off x="2627313" y="4508500"/>
            <a:ext cx="2016125" cy="260350"/>
          </a:xfrm>
          <a:prstGeom prst="rightArrow">
            <a:avLst>
              <a:gd name="adj1" fmla="val 50000"/>
              <a:gd name="adj2" fmla="val 1935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nimBg="1"/>
      <p:bldP spid="174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F2C0-3084-4051-BCEF-10DFF98D77C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разработке программы особое внимание уделено: 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68313" y="1412875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устранению эффекта дребезга кнопок</a:t>
            </a:r>
            <a:endParaRPr lang="ru-RU" altLang="ru-RU" sz="2400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8313" y="18446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/>
              <a:t>цифровой фильтрации считываемых с аналогового входа данных 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68313" y="2636838"/>
            <a:ext cx="8496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/>
              <a:t> вычислению температуры  по математической формуле, переводящей показания с аналогового входа в градусы Кельвина, а затем в градусы Цельсия 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68313" y="378936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400"/>
              <a:t>организации меню 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4292600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008058"/>
                </a:solidFill>
              </a:rPr>
              <a:t>Используемые приемы и принципы: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468313" y="4797425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ООП: собственные и сторонние библиотеки </a:t>
            </a:r>
            <a:r>
              <a:rPr lang="ru-RU" altLang="ru-RU" sz="2400"/>
              <a:t> 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468313" y="530066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параллельность и многозадачность </a:t>
            </a:r>
            <a:r>
              <a:rPr lang="ru-RU" altLang="ru-RU" sz="2400"/>
              <a:t> 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68313" y="5805488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использование прерываний </a:t>
            </a:r>
            <a:r>
              <a:rPr lang="ru-RU" altLang="ru-RU" sz="2400"/>
              <a:t> </a:t>
            </a:r>
          </a:p>
        </p:txBody>
      </p:sp>
      <p:sp>
        <p:nvSpPr>
          <p:cNvPr id="35876" name="object 3"/>
          <p:cNvSpPr>
            <a:spLocks/>
          </p:cNvSpPr>
          <p:nvPr/>
        </p:nvSpPr>
        <p:spPr bwMode="auto">
          <a:xfrm flipH="1">
            <a:off x="179388" y="1484313"/>
            <a:ext cx="71437" cy="2665412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35877" name="object 3"/>
          <p:cNvSpPr>
            <a:spLocks/>
          </p:cNvSpPr>
          <p:nvPr/>
        </p:nvSpPr>
        <p:spPr bwMode="auto">
          <a:xfrm flipH="1">
            <a:off x="179388" y="4868863"/>
            <a:ext cx="71437" cy="12969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C551-28B5-41CE-83D8-FD82FB04D7CF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18461" name="Picture 29" descr="Ящ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19954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Режимы работы системы автоматики</a:t>
            </a:r>
          </a:p>
        </p:txBody>
      </p:sp>
      <p:sp>
        <p:nvSpPr>
          <p:cNvPr id="18437" name="object 3"/>
          <p:cNvSpPr>
            <a:spLocks/>
          </p:cNvSpPr>
          <p:nvPr/>
        </p:nvSpPr>
        <p:spPr bwMode="auto">
          <a:xfrm flipH="1">
            <a:off x="4716463" y="4076700"/>
            <a:ext cx="73025" cy="2592388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18459" name="Picture 27" descr="Сушилка отдель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16563"/>
            <a:ext cx="1727200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Отрицательная темпера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15827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31" descr="Теплиц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64" name="AutoShape 32"/>
          <p:cNvSpPr>
            <a:spLocks noChangeArrowheads="1"/>
          </p:cNvSpPr>
          <p:nvPr/>
        </p:nvSpPr>
        <p:spPr bwMode="auto">
          <a:xfrm rot="7758312">
            <a:off x="2808287" y="35369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 rot="2000443">
            <a:off x="5435600" y="34290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8E16-B747-4A21-A237-3095F221B3C2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Сборка системы автоматики Монтажная коробка № 1</a:t>
            </a:r>
          </a:p>
        </p:txBody>
      </p:sp>
      <p:sp>
        <p:nvSpPr>
          <p:cNvPr id="20484" name="object 3"/>
          <p:cNvSpPr>
            <a:spLocks/>
          </p:cNvSpPr>
          <p:nvPr/>
        </p:nvSpPr>
        <p:spPr bwMode="auto">
          <a:xfrm flipH="1">
            <a:off x="179388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3024188" cy="574675"/>
          </a:xfrm>
          <a:noFill/>
          <a:ln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снаружи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716463" y="1773238"/>
            <a:ext cx="3240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изнутри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7" name="object 3"/>
          <p:cNvSpPr>
            <a:spLocks/>
          </p:cNvSpPr>
          <p:nvPr/>
        </p:nvSpPr>
        <p:spPr bwMode="auto">
          <a:xfrm rot="16200000" flipH="1">
            <a:off x="6804819" y="-459581"/>
            <a:ext cx="73025" cy="424973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pic>
        <p:nvPicPr>
          <p:cNvPr id="20489" name="Picture 9" descr="Роз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103688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Розетка внут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284662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7AD3-E008-42E1-8835-C9BB58B2CB6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Польза овощей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827088" y="1196975"/>
            <a:ext cx="6840537" cy="503238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latin typeface="Verdana" panose="020B0604030504040204" pitchFamily="34" charset="0"/>
              </a:rPr>
              <a:t>Уникальный состав питательных веществ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1475656" y="1834509"/>
            <a:ext cx="6985000" cy="503237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 dirty="0">
                <a:latin typeface="Verdana" panose="020B0604030504040204" pitchFamily="34" charset="0"/>
              </a:rPr>
              <a:t>Здоровье организма, отличное пищеварение</a:t>
            </a: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2195513" y="2636838"/>
            <a:ext cx="5976937" cy="503237"/>
          </a:xfrm>
          <a:prstGeom prst="rect">
            <a:avLst/>
          </a:prstGeom>
          <a:gradFill rotWithShape="1">
            <a:gsLst>
              <a:gs pos="0">
                <a:srgbClr val="008058"/>
              </a:gs>
              <a:gs pos="100000">
                <a:schemeClr val="bg1"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ru-RU" altLang="ru-RU">
                <a:latin typeface="Verdana" panose="020B0604030504040204" pitchFamily="34" charset="0"/>
              </a:rPr>
              <a:t>Укрепление иммунитета, сила, энергия</a:t>
            </a:r>
          </a:p>
        </p:txBody>
      </p:sp>
      <p:pic>
        <p:nvPicPr>
          <p:cNvPr id="31754" name="Picture 10" descr="Зи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3115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924300" y="4005263"/>
            <a:ext cx="511333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Крайне необходимо употреблять овощи зимой, когда организм испытывает дефицит полезных веществ </a:t>
            </a:r>
          </a:p>
        </p:txBody>
      </p:sp>
      <p:sp>
        <p:nvSpPr>
          <p:cNvPr id="31756" name="object 3"/>
          <p:cNvSpPr>
            <a:spLocks/>
          </p:cNvSpPr>
          <p:nvPr/>
        </p:nvSpPr>
        <p:spPr bwMode="auto">
          <a:xfrm>
            <a:off x="250825" y="1125538"/>
            <a:ext cx="73025" cy="2087562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323850" y="3644900"/>
            <a:ext cx="8712200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7F02-71A5-4FE2-9DD9-B073B39D8B5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Сборка системы автоматики Монтажная коробка № 2</a:t>
            </a:r>
          </a:p>
        </p:txBody>
      </p:sp>
      <p:sp>
        <p:nvSpPr>
          <p:cNvPr id="19469" name="object 3"/>
          <p:cNvSpPr>
            <a:spLocks/>
          </p:cNvSpPr>
          <p:nvPr/>
        </p:nvSpPr>
        <p:spPr bwMode="auto">
          <a:xfrm flipH="1">
            <a:off x="179388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3024188" cy="574675"/>
          </a:xfrm>
          <a:noFill/>
          <a:ln/>
        </p:spPr>
        <p:txBody>
          <a:bodyPr/>
          <a:lstStyle/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снаружи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4787900" y="1773238"/>
            <a:ext cx="32400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/>
              <a:t>Вид изнутри</a:t>
            </a:r>
            <a:endParaRPr lang="ru-RU" alt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2" name="object 3"/>
          <p:cNvSpPr>
            <a:spLocks/>
          </p:cNvSpPr>
          <p:nvPr/>
        </p:nvSpPr>
        <p:spPr bwMode="auto">
          <a:xfrm rot="16200000" flipH="1">
            <a:off x="6876256" y="-388143"/>
            <a:ext cx="73025" cy="4106862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pic>
        <p:nvPicPr>
          <p:cNvPr id="19473" name="Picture 17" descr="IMG_20211118_20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41084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Ардуино снаруж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405765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9878-68BA-419C-878B-E94DAFC85A2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Крепление к корпусу холодильника</a:t>
            </a:r>
          </a:p>
        </p:txBody>
      </p:sp>
      <p:sp>
        <p:nvSpPr>
          <p:cNvPr id="21508" name="object 3"/>
          <p:cNvSpPr>
            <a:spLocks/>
          </p:cNvSpPr>
          <p:nvPr/>
        </p:nvSpPr>
        <p:spPr bwMode="auto">
          <a:xfrm flipH="1">
            <a:off x="4716463" y="1412875"/>
            <a:ext cx="71437" cy="48958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pic>
        <p:nvPicPr>
          <p:cNvPr id="21514" name="Picture 10" descr="IMG_20211122_2107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90366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PSFix_20211123_085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443288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0C82-F2D5-4724-9AA7-B83E25A94205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050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Итоговый </a:t>
            </a:r>
            <a:r>
              <a:rPr lang="ru-RU" altLang="ru-RU" sz="4000" b="1" dirty="0" smtClean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вариант</a:t>
            </a:r>
            <a:endParaRPr lang="ru-RU" altLang="ru-RU" sz="4000" b="1" dirty="0">
              <a:solidFill>
                <a:srgbClr val="00805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4" name="Picture 6" descr="IMG_20211122_205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5687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Овощи на гряд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3782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851275" y="3357563"/>
            <a:ext cx="1152525" cy="4318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2608-68A4-4129-AE51-671B2E71E97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 anchor="ctr"/>
          <a:lstStyle/>
          <a:p>
            <a:r>
              <a:rPr lang="ru-RU" altLang="ru-RU" sz="44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Выводы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71550" y="1125538"/>
            <a:ext cx="79200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Убедился что проблема хранения овощей зимой действительно актуальна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Нашел путь решения этой проблемы – разработка специального приспособления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Разработал и сконструировал приспособление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Разработал для него на платформе </a:t>
            </a:r>
            <a:r>
              <a:rPr lang="en-US" altLang="ru-RU" sz="2400"/>
              <a:t>Arduino</a:t>
            </a:r>
            <a:r>
              <a:rPr lang="ru-RU" altLang="ru-RU" sz="2400"/>
              <a:t> </a:t>
            </a:r>
            <a:r>
              <a:rPr lang="en-US" altLang="ru-RU" sz="2400"/>
              <a:t> </a:t>
            </a:r>
            <a:r>
              <a:rPr lang="ru-RU" altLang="ru-RU" sz="2400"/>
              <a:t>систему автоматического поддержания заданной температуры</a:t>
            </a:r>
          </a:p>
          <a:p>
            <a:pPr algn="l">
              <a:buClr>
                <a:srgbClr val="008058"/>
              </a:buClr>
              <a:buFont typeface="Wingdings" panose="05000000000000000000" pitchFamily="2" charset="2"/>
              <a:buChar char="ü"/>
            </a:pPr>
            <a:r>
              <a:rPr lang="ru-RU" altLang="ru-RU" sz="2400"/>
              <a:t> Убедился в работоспособности  приспособления и стал его использовать</a:t>
            </a:r>
          </a:p>
        </p:txBody>
      </p:sp>
      <p:sp>
        <p:nvSpPr>
          <p:cNvPr id="24580" name="object 3"/>
          <p:cNvSpPr>
            <a:spLocks/>
          </p:cNvSpPr>
          <p:nvPr/>
        </p:nvSpPr>
        <p:spPr bwMode="auto">
          <a:xfrm flipH="1">
            <a:off x="539750" y="1196975"/>
            <a:ext cx="71438" cy="381635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4581" name="object 3"/>
          <p:cNvSpPr>
            <a:spLocks/>
          </p:cNvSpPr>
          <p:nvPr/>
        </p:nvSpPr>
        <p:spPr bwMode="auto">
          <a:xfrm rot="16200000" flipH="1">
            <a:off x="5039519" y="1881981"/>
            <a:ext cx="73025" cy="7199313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5805488"/>
            <a:ext cx="6192837" cy="576262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Clr>
                <a:srgbClr val="008058"/>
              </a:buClr>
              <a:buFont typeface="Wingdings" panose="05000000000000000000" pitchFamily="2" charset="2"/>
              <a:buNone/>
            </a:pPr>
            <a:r>
              <a:rPr lang="ru-RU" altLang="ru-RU" sz="3200"/>
              <a:t> </a:t>
            </a: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Гипотеза подтвердилась!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4F8E-8999-4200-9BF1-AB19024BD744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908050"/>
          </a:xfrm>
        </p:spPr>
        <p:txBody>
          <a:bodyPr anchor="ctr"/>
          <a:lstStyle/>
          <a:p>
            <a:r>
              <a:rPr lang="ru-RU" altLang="ru-RU" sz="4000" b="1" dirty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Использованные источники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19138" y="1341438"/>
            <a:ext cx="84248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Сайт </a:t>
            </a:r>
            <a:r>
              <a:rPr lang="en-US" altLang="ru-RU" sz="2800"/>
              <a:t>http://Arduino.ru </a:t>
            </a:r>
            <a:r>
              <a:rPr lang="ru-RU" altLang="ru-RU" sz="2800"/>
              <a:t>(платформа </a:t>
            </a:r>
            <a:r>
              <a:rPr lang="en-US" altLang="ru-RU" sz="2800"/>
              <a:t>Arduino)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Сайт http://mypractic.ru/  (уроки программирования на </a:t>
            </a:r>
            <a:r>
              <a:rPr lang="en-US" altLang="ru-RU" sz="2800"/>
              <a:t>Arduino)</a:t>
            </a:r>
            <a:endParaRPr lang="ru-RU" altLang="ru-RU" sz="2800"/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Массимо Б. Arduino для начинающих волшебников / Б. Массимо - М.: VSD, 2012. - 128 с.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800"/>
              <a:t>МакРобертс, М. Начала </a:t>
            </a:r>
            <a:r>
              <a:rPr lang="en-US" altLang="ru-RU" sz="2800"/>
              <a:t>Arduino</a:t>
            </a:r>
            <a:r>
              <a:rPr lang="ru-RU" altLang="ru-RU" sz="2800"/>
              <a:t> / М. МакРобертс - </a:t>
            </a:r>
            <a:r>
              <a:rPr lang="en-US" altLang="ru-RU" sz="2800"/>
              <a:t>London</a:t>
            </a:r>
            <a:r>
              <a:rPr lang="ru-RU" altLang="ru-RU" sz="2800"/>
              <a:t>: </a:t>
            </a:r>
            <a:r>
              <a:rPr lang="en-US" altLang="ru-RU" sz="2800"/>
              <a:t>CUP</a:t>
            </a:r>
            <a:r>
              <a:rPr lang="ru-RU" altLang="ru-RU" sz="2800"/>
              <a:t>, 2010. - 459 с</a:t>
            </a:r>
          </a:p>
        </p:txBody>
      </p:sp>
      <p:sp>
        <p:nvSpPr>
          <p:cNvPr id="23557" name="object 3"/>
          <p:cNvSpPr>
            <a:spLocks/>
          </p:cNvSpPr>
          <p:nvPr/>
        </p:nvSpPr>
        <p:spPr bwMode="auto">
          <a:xfrm flipH="1">
            <a:off x="468313" y="1268413"/>
            <a:ext cx="71437" cy="3455987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5373688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 b="1" dirty="0" smtClean="0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Спасибо за внимание</a:t>
            </a:r>
            <a:endParaRPr lang="ru-RU" altLang="ru-RU" sz="4000" b="1" dirty="0">
              <a:solidFill>
                <a:srgbClr val="00805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3559" name="object 3"/>
          <p:cNvSpPr>
            <a:spLocks/>
          </p:cNvSpPr>
          <p:nvPr/>
        </p:nvSpPr>
        <p:spPr bwMode="auto">
          <a:xfrm rot="16200000" flipH="1">
            <a:off x="4536281" y="2528094"/>
            <a:ext cx="71438" cy="5473700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/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BDA8-24B9-473B-90FB-49D4903AF60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Актуальность проекта</a:t>
            </a:r>
          </a:p>
        </p:txBody>
      </p:sp>
      <p:pic>
        <p:nvPicPr>
          <p:cNvPr id="26636" name="Picture 12" descr="Овощи на гряд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378200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Овощи в подв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3087688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23850" y="981075"/>
            <a:ext cx="86042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Проблема хранения овощей зимой встает очень остро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5288" y="1628775"/>
            <a:ext cx="85328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Что делать если нет погреба, подпола или подходящего подвала?</a:t>
            </a:r>
          </a:p>
        </p:txBody>
      </p:sp>
      <p:sp>
        <p:nvSpPr>
          <p:cNvPr id="26640" name="object 3"/>
          <p:cNvSpPr>
            <a:spLocks/>
          </p:cNvSpPr>
          <p:nvPr/>
        </p:nvSpPr>
        <p:spPr bwMode="auto">
          <a:xfrm>
            <a:off x="179388" y="1052513"/>
            <a:ext cx="71437" cy="25923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68313" y="2565400"/>
            <a:ext cx="85328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Вывод – нужно разработать приспособление, которое позволит хранить овощи в условиях отрицательных температур в не отапливаемом помещении 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250825" y="3933825"/>
            <a:ext cx="8712200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067175" y="5229225"/>
            <a:ext cx="1584325" cy="504825"/>
          </a:xfrm>
          <a:prstGeom prst="rightArrow">
            <a:avLst>
              <a:gd name="adj1" fmla="val 50000"/>
              <a:gd name="adj2" fmla="val 78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4A2C-ABB2-45DC-B4D3-C8581C1734C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 исследования в проекте </a:t>
            </a:r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395288" y="1052513"/>
            <a:ext cx="71437" cy="12969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2843213" y="2997200"/>
            <a:ext cx="5978525" cy="71438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971550" y="3284538"/>
            <a:ext cx="79216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 исследования </a:t>
            </a:r>
            <a:endParaRPr lang="ru-RU" altLang="ru-RU" sz="4000" b="1">
              <a:solidFill>
                <a:srgbClr val="008058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0825" y="4149725"/>
            <a:ext cx="86042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Разработка приспособления для хранения овощей зимой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39750" y="908050"/>
            <a:ext cx="79930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/>
              <a:t>Процесс хранения овощей зимой в не отапливаемом помещении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653" grpId="0"/>
      <p:bldP spid="276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D10-3B52-4146-BBF6-BD7AB9E4860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 проекта </a:t>
            </a:r>
          </a:p>
        </p:txBody>
      </p:sp>
      <p:sp>
        <p:nvSpPr>
          <p:cNvPr id="28675" name="object 3"/>
          <p:cNvSpPr>
            <a:spLocks/>
          </p:cNvSpPr>
          <p:nvPr/>
        </p:nvSpPr>
        <p:spPr bwMode="auto">
          <a:xfrm>
            <a:off x="250825" y="908050"/>
            <a:ext cx="73025" cy="792163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539750" y="1989138"/>
            <a:ext cx="7921625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9750" y="2060575"/>
            <a:ext cx="79216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</a:t>
            </a:r>
            <a:endParaRPr lang="ru-RU" altLang="ru-RU" sz="4000" b="1">
              <a:solidFill>
                <a:srgbClr val="008058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11188" y="2708275"/>
            <a:ext cx="842486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Исследовать проблему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Сформулировать требования к приспособлению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Найти пути выполнения сформулированных требований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Разработать приспособление для хранения овощей и систему автоматического поддержания в нем заданной температуры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Проверить работу приспособления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8313" y="908050"/>
            <a:ext cx="84963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Исследовать проблему хранения овощей зимой и разработать приспособление для их хранения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677" grpId="0"/>
      <p:bldP spid="286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271E-9E61-484A-951C-784559FD164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810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Гипотеза </a:t>
            </a:r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250825" y="981075"/>
            <a:ext cx="73025" cy="1295400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611188" y="2636838"/>
            <a:ext cx="8208962" cy="71437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42988" y="2852738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None/>
            </a:pPr>
            <a:r>
              <a:rPr lang="ru-RU" altLang="ru-RU" sz="2400"/>
              <a:t>Практическая значимость работы заключается в разработке работоспособного приспособления для хранения овощей зимой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9750" y="908050"/>
            <a:ext cx="8424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400"/>
              <a:t>Я предполагаю, что мне удастся решить проблему хранения овощей зимой в не отапливаемом помещении путем разработки специального приспособления для их хранения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7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7AB1-FC4C-4516-A174-F957DF59251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96975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Действительно ли проблема актуальна?</a:t>
            </a:r>
          </a:p>
        </p:txBody>
      </p:sp>
      <p:sp>
        <p:nvSpPr>
          <p:cNvPr id="32771" name="object 3"/>
          <p:cNvSpPr>
            <a:spLocks/>
          </p:cNvSpPr>
          <p:nvPr/>
        </p:nvSpPr>
        <p:spPr bwMode="auto">
          <a:xfrm>
            <a:off x="107950" y="1341438"/>
            <a:ext cx="71438" cy="4751387"/>
          </a:xfrm>
          <a:custGeom>
            <a:avLst/>
            <a:gdLst>
              <a:gd name="T0" fmla="*/ 0 w 81280"/>
              <a:gd name="T1" fmla="*/ 4057886 h 1144905"/>
              <a:gd name="T2" fmla="*/ 221638 w 81280"/>
              <a:gd name="T3" fmla="*/ 4057886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4057886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1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07950" y="6381750"/>
            <a:ext cx="9036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ru-RU" altLang="ru-RU" sz="1300"/>
              <a:t>https://docs.google.com/forms/d/1nrqARPonkeuZooTSD1B-4rSNnc5lYc2903zQhDOlpxE/viewform?edit_requested=true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41957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0322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57563"/>
            <a:ext cx="6264275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 flipV="1">
            <a:off x="323850" y="6308725"/>
            <a:ext cx="8712200" cy="73025"/>
          </a:xfrm>
          <a:prstGeom prst="rect">
            <a:avLst/>
          </a:pr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2781" name="Picture 13" descr="QR-код фор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8430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9DB2-19F8-4414-9158-2F6CD1B8240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92150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Результаты опроса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35814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250825" y="3644900"/>
          <a:ext cx="4572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Диаграмма" r:id="rId4" imgW="4571930" imgH="2514662" progId="Excel.Chart.8">
                  <p:embed/>
                </p:oleObj>
              </mc:Choice>
              <mc:Fallback>
                <p:oleObj name="Диаграмма" r:id="rId4" imgW="4571930" imgH="2514662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44900"/>
                        <a:ext cx="4572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4140200" y="1125538"/>
          <a:ext cx="4572000" cy="248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Диаграмма" r:id="rId6" imgW="4571930" imgH="2484047" progId="Excel.Chart.8">
                  <p:embed/>
                </p:oleObj>
              </mc:Choice>
              <mc:Fallback>
                <p:oleObj name="Диаграмма" r:id="rId6" imgW="4571930" imgH="2484047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572000" cy="248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7496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2EEF-FF92-4F1D-9523-C53B559F66EF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25538"/>
          </a:xfrm>
        </p:spPr>
        <p:txBody>
          <a:bodyPr anchor="ctr"/>
          <a:lstStyle/>
          <a:p>
            <a:r>
              <a:rPr lang="ru-RU" altLang="ru-RU" sz="4000" b="1">
                <a:solidFill>
                  <a:srgbClr val="0080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Приспособление должно: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1268413"/>
            <a:ext cx="68405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Поддерживать положительную температуру внутри себя при отрицательной температуре снаружи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9750" y="2852738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Иметь достаточно большой объем</a:t>
            </a:r>
            <a:endParaRPr lang="ru-RU" altLang="ru-RU" sz="2400"/>
          </a:p>
        </p:txBody>
      </p:sp>
      <p:sp>
        <p:nvSpPr>
          <p:cNvPr id="7174" name="object 3"/>
          <p:cNvSpPr>
            <a:spLocks/>
          </p:cNvSpPr>
          <p:nvPr/>
        </p:nvSpPr>
        <p:spPr bwMode="auto">
          <a:xfrm>
            <a:off x="179388" y="1268413"/>
            <a:ext cx="71437" cy="4321175"/>
          </a:xfrm>
          <a:custGeom>
            <a:avLst/>
            <a:gdLst>
              <a:gd name="T0" fmla="*/ 0 w 81280"/>
              <a:gd name="T1" fmla="*/ 2853870 h 1144905"/>
              <a:gd name="T2" fmla="*/ 221638 w 81280"/>
              <a:gd name="T3" fmla="*/ 2853870 h 1144905"/>
              <a:gd name="T4" fmla="*/ 221638 w 81280"/>
              <a:gd name="T5" fmla="*/ 0 h 1144905"/>
              <a:gd name="T6" fmla="*/ 0 w 81280"/>
              <a:gd name="T7" fmla="*/ 0 h 1144905"/>
              <a:gd name="T8" fmla="*/ 0 w 81280"/>
              <a:gd name="T9" fmla="*/ 2853870 h 11449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280"/>
              <a:gd name="T16" fmla="*/ 0 h 1144905"/>
              <a:gd name="T17" fmla="*/ 81280 w 81280"/>
              <a:gd name="T18" fmla="*/ 1144905 h 11449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008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100">
                <a:solidFill>
                  <a:srgbClr val="038000"/>
                </a:solidFill>
              </a:rPr>
              <a:t>  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750" y="3789363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Быть весьма дешевым</a:t>
            </a:r>
            <a:r>
              <a:rPr lang="ru-RU" altLang="ru-RU" sz="2400"/>
              <a:t> 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750" y="4868863"/>
            <a:ext cx="8604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/>
              <a:t> </a:t>
            </a:r>
            <a:r>
              <a:rPr lang="ru-RU" alt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Быть пожаро - и электробезопасным</a:t>
            </a:r>
            <a:r>
              <a:rPr lang="ru-RU" altLang="ru-RU" sz="2400"/>
              <a:t> </a:t>
            </a:r>
          </a:p>
        </p:txBody>
      </p:sp>
      <p:pic>
        <p:nvPicPr>
          <p:cNvPr id="7178" name="Picture 10" descr="Отрицательная темп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25538"/>
            <a:ext cx="1419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Ц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1800225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Электробезопасно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1008062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Ящ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12192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907</Words>
  <Application>Microsoft Office PowerPoint</Application>
  <PresentationFormat>Экран (4:3)</PresentationFormat>
  <Paragraphs>163</Paragraphs>
  <Slides>24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Wingdings</vt:lpstr>
      <vt:lpstr>Verdana</vt:lpstr>
      <vt:lpstr>Yu Gothic Medium</vt:lpstr>
      <vt:lpstr>Оформление по умолчанию</vt:lpstr>
      <vt:lpstr>Диаграмма Microsoft Office Excel</vt:lpstr>
      <vt:lpstr>Microsoft Visio Drawing</vt:lpstr>
      <vt:lpstr>Проект «Разработка приспособления для хранения овощей зимой» </vt:lpstr>
      <vt:lpstr>Польза овощей</vt:lpstr>
      <vt:lpstr>Актуальность проекта</vt:lpstr>
      <vt:lpstr>Объект исследования в проекте </vt:lpstr>
      <vt:lpstr>Цель проекта </vt:lpstr>
      <vt:lpstr>Гипотеза </vt:lpstr>
      <vt:lpstr>Действительно ли проблема актуальна?</vt:lpstr>
      <vt:lpstr>Результаты опроса</vt:lpstr>
      <vt:lpstr>Приспособление должно:</vt:lpstr>
      <vt:lpstr>Вопросы, которые нужно решить для разработки приспособления</vt:lpstr>
      <vt:lpstr>Что использовать в качестве емкости для   хранения ?</vt:lpstr>
      <vt:lpstr>Как обеспечить температуру внутри емкости выше, чем снаружи ?</vt:lpstr>
      <vt:lpstr>Как поддерживать температуру ?</vt:lpstr>
      <vt:lpstr>Вопросы, которые нужно решить для разработки приспособления</vt:lpstr>
      <vt:lpstr>Требования к системе автоматики и пути их решения</vt:lpstr>
      <vt:lpstr>Алгоритм работы системы автоматики</vt:lpstr>
      <vt:lpstr>При разработке программы особое внимание уделено: </vt:lpstr>
      <vt:lpstr>Режимы работы системы автоматики</vt:lpstr>
      <vt:lpstr>Сборка системы автоматики Монтажная коробка № 1</vt:lpstr>
      <vt:lpstr>Сборка системы автоматики Монтажная коробка № 2</vt:lpstr>
      <vt:lpstr>Крепление к корпусу холодильника</vt:lpstr>
      <vt:lpstr>Итоговый вариант</vt:lpstr>
      <vt:lpstr>Выводы</vt:lpstr>
      <vt:lpstr>Использованные источники</vt:lpstr>
    </vt:vector>
  </TitlesOfParts>
  <Company>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</dc:title>
  <dc:creator>Пользователь Windows</dc:creator>
  <cp:lastModifiedBy>Дмитрий</cp:lastModifiedBy>
  <cp:revision>53</cp:revision>
  <dcterms:created xsi:type="dcterms:W3CDTF">2021-11-22T18:27:51Z</dcterms:created>
  <dcterms:modified xsi:type="dcterms:W3CDTF">2023-05-25T13:48:31Z</dcterms:modified>
</cp:coreProperties>
</file>