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EF22CF9-0A97-44AD-818A-7CB70B5B8F70}">
  <a:tblStyle styleId="{BEF22CF9-0A97-44AD-818A-7CB70B5B8F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Lato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8c1c8cdfd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c8c1c8cdfd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c8c1c8cdfd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c8c1c8cdfd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c8c1c8cdfd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c8c1c8cdfd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c8c1c8cdfd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c8c1c8cdfd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c89a3c8935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c89a3c8935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c8c1c8cdf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c8c1c8cdf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c8c1c8cdf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c8c1c8cdf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c8c1c8cdf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c8c1c8cdf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c8c1c8cdfd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c8c1c8cdfd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c8c1c8cdfd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c8c1c8cdfd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c8c1c8cdfd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c8c1c8cdf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c8c1c8cdfd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c8c1c8cdfd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jpg"/><Relationship Id="rId4" Type="http://schemas.openxmlformats.org/officeDocument/2006/relationships/image" Target="../media/image3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8.jpg"/><Relationship Id="rId4" Type="http://schemas.openxmlformats.org/officeDocument/2006/relationships/image" Target="../media/image36.jpg"/><Relationship Id="rId5" Type="http://schemas.openxmlformats.org/officeDocument/2006/relationships/image" Target="../media/image35.jpg"/><Relationship Id="rId6" Type="http://schemas.openxmlformats.org/officeDocument/2006/relationships/image" Target="../media/image37.jpg"/><Relationship Id="rId7" Type="http://schemas.openxmlformats.org/officeDocument/2006/relationships/image" Target="../media/image3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1.jpg"/><Relationship Id="rId6" Type="http://schemas.openxmlformats.org/officeDocument/2006/relationships/image" Target="../media/image2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jpg"/><Relationship Id="rId4" Type="http://schemas.openxmlformats.org/officeDocument/2006/relationships/image" Target="../media/image12.jpg"/><Relationship Id="rId5" Type="http://schemas.openxmlformats.org/officeDocument/2006/relationships/image" Target="../media/image2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Relationship Id="rId4" Type="http://schemas.openxmlformats.org/officeDocument/2006/relationships/image" Target="../media/image13.jpg"/><Relationship Id="rId5" Type="http://schemas.openxmlformats.org/officeDocument/2006/relationships/image" Target="../media/image25.jpg"/><Relationship Id="rId6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23.jpg"/><Relationship Id="rId5" Type="http://schemas.openxmlformats.org/officeDocument/2006/relationships/image" Target="../media/image29.jpg"/><Relationship Id="rId6" Type="http://schemas.openxmlformats.org/officeDocument/2006/relationships/image" Target="../media/image14.jpg"/><Relationship Id="rId7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jpg"/><Relationship Id="rId4" Type="http://schemas.openxmlformats.org/officeDocument/2006/relationships/image" Target="../media/image22.jpg"/><Relationship Id="rId5" Type="http://schemas.openxmlformats.org/officeDocument/2006/relationships/image" Target="../media/image30.jpg"/><Relationship Id="rId6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311708" y="1313600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Экзоскелет руки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человека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5737025" y="4585525"/>
            <a:ext cx="3227100" cy="4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Создано командой: Самара динамика</a:t>
            </a:r>
            <a:endParaRPr sz="1600"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9398" y="1399825"/>
            <a:ext cx="3516626" cy="2343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/>
          <p:nvPr>
            <p:ph type="title"/>
          </p:nvPr>
        </p:nvSpPr>
        <p:spPr>
          <a:xfrm>
            <a:off x="300825" y="261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Регулировки и настройки</a:t>
            </a:r>
            <a:endParaRPr/>
          </a:p>
        </p:txBody>
      </p:sp>
      <p:sp>
        <p:nvSpPr>
          <p:cNvPr id="181" name="Google Shape;181;p22"/>
          <p:cNvSpPr txBox="1"/>
          <p:nvPr>
            <p:ph idx="1" type="body"/>
          </p:nvPr>
        </p:nvSpPr>
        <p:spPr>
          <a:xfrm>
            <a:off x="300825" y="1339875"/>
            <a:ext cx="4931400" cy="28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Для возможности использования данного экзоскелета пользователями с разной комплекцией тела созданы рад регулировок размера пользователя: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AutoNum type="arabicPeriod"/>
            </a:pPr>
            <a:r>
              <a:rPr lang="ru" sz="1500"/>
              <a:t>Корректировка</a:t>
            </a:r>
            <a:r>
              <a:rPr lang="ru" sz="1500"/>
              <a:t> по длине с помощью </a:t>
            </a:r>
            <a:r>
              <a:rPr lang="ru" sz="1500"/>
              <a:t>магнитных</a:t>
            </a:r>
            <a:r>
              <a:rPr lang="ru" sz="1500"/>
              <a:t> </a:t>
            </a:r>
            <a:r>
              <a:rPr lang="ru" sz="1500"/>
              <a:t>штифтов и  удлиняющих реек</a:t>
            </a:r>
            <a:r>
              <a:rPr lang="ru" sz="1500"/>
              <a:t>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ru" sz="1500"/>
              <a:t>Подстройка датчиков под размер руки за счёт передвижения настраиваемой конструкции затягивающейся  “</a:t>
            </a:r>
            <a:r>
              <a:rPr lang="ru" sz="1500"/>
              <a:t>барашками</a:t>
            </a:r>
            <a:r>
              <a:rPr lang="ru" sz="1500"/>
              <a:t>”.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ru" sz="1500"/>
              <a:t>Настройка толщины руки.</a:t>
            </a:r>
            <a:endParaRPr sz="1500"/>
          </a:p>
        </p:txBody>
      </p:sp>
      <p:pic>
        <p:nvPicPr>
          <p:cNvPr id="182" name="Google Shape;18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5625" y="609306"/>
            <a:ext cx="3165701" cy="2109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6525" y="2881175"/>
            <a:ext cx="3165701" cy="21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/>
          <p:nvPr>
            <p:ph type="title"/>
          </p:nvPr>
        </p:nvSpPr>
        <p:spPr>
          <a:xfrm>
            <a:off x="345175" y="261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Проектирование моделей</a:t>
            </a:r>
            <a:r>
              <a:rPr lang="ru"/>
              <a:t> </a:t>
            </a:r>
            <a:endParaRPr/>
          </a:p>
        </p:txBody>
      </p:sp>
      <p:sp>
        <p:nvSpPr>
          <p:cNvPr id="189" name="Google Shape;189;p23"/>
          <p:cNvSpPr txBox="1"/>
          <p:nvPr>
            <p:ph idx="1" type="body"/>
          </p:nvPr>
        </p:nvSpPr>
        <p:spPr>
          <a:xfrm>
            <a:off x="345175" y="1325100"/>
            <a:ext cx="4473300" cy="31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Проектирование</a:t>
            </a:r>
            <a:r>
              <a:rPr lang="ru" sz="1500"/>
              <a:t> осуществлялось в программе Компас-3d, с созданием 3д моделей, и последующей сборкой частей в одно целое.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500"/>
              <a:t>Абсолютно все части кроме манипулятора (взятого у общедоступного </a:t>
            </a:r>
            <a:r>
              <a:rPr lang="ru" sz="1500"/>
              <a:t>проекта InMoov) спроектированы и созданы инженером команды.</a:t>
            </a:r>
            <a:endParaRPr sz="1500"/>
          </a:p>
        </p:txBody>
      </p:sp>
      <p:pic>
        <p:nvPicPr>
          <p:cNvPr id="190" name="Google Shape;19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7650" y="614955"/>
            <a:ext cx="4040125" cy="231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7662" y="3098550"/>
            <a:ext cx="4040101" cy="1731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>
            <p:ph type="title"/>
          </p:nvPr>
        </p:nvSpPr>
        <p:spPr>
          <a:xfrm>
            <a:off x="323000" y="2914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Программное</a:t>
            </a:r>
            <a:r>
              <a:rPr lang="ru"/>
              <a:t> обеспечение</a:t>
            </a:r>
            <a:endParaRPr/>
          </a:p>
        </p:txBody>
      </p:sp>
      <p:sp>
        <p:nvSpPr>
          <p:cNvPr id="197" name="Google Shape;197;p24"/>
          <p:cNvSpPr txBox="1"/>
          <p:nvPr>
            <p:ph idx="1" type="body"/>
          </p:nvPr>
        </p:nvSpPr>
        <p:spPr>
          <a:xfrm>
            <a:off x="323000" y="1270775"/>
            <a:ext cx="5105700" cy="13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/>
              <a:t>Программы написаны в среде разработки “Arduino IDE”.  На языке программирования - C++. Создано две программы - одна для управления манипулятором, другая - для управления локтевым суставом.</a:t>
            </a:r>
            <a:endParaRPr sz="1500"/>
          </a:p>
        </p:txBody>
      </p:sp>
      <p:sp>
        <p:nvSpPr>
          <p:cNvPr id="198" name="Google Shape;198;p24"/>
          <p:cNvSpPr txBox="1"/>
          <p:nvPr/>
        </p:nvSpPr>
        <p:spPr>
          <a:xfrm>
            <a:off x="4830275" y="2986300"/>
            <a:ext cx="4188000" cy="19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При написании программ использовались такие библиотеки как: Stepper.h; Arduino.h; Servo.h, и из-за отсутствия нужных функций в библиотеке Stepper, была создана библиотека для управления шаговым двигателем </a:t>
            </a:r>
            <a:r>
              <a:rPr lang="ru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Stepperl.h</a:t>
            </a:r>
            <a:endParaRPr/>
          </a:p>
        </p:txBody>
      </p:sp>
      <p:pic>
        <p:nvPicPr>
          <p:cNvPr id="199" name="Google Shape;19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525" y="2571750"/>
            <a:ext cx="3555100" cy="239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3575" y="586844"/>
            <a:ext cx="2108126" cy="239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/>
          <p:nvPr>
            <p:ph type="title"/>
          </p:nvPr>
        </p:nvSpPr>
        <p:spPr>
          <a:xfrm>
            <a:off x="308200" y="2692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Технологии производства</a:t>
            </a:r>
            <a:endParaRPr/>
          </a:p>
        </p:txBody>
      </p:sp>
      <p:sp>
        <p:nvSpPr>
          <p:cNvPr id="206" name="Google Shape;206;p25"/>
          <p:cNvSpPr txBox="1"/>
          <p:nvPr>
            <p:ph idx="1" type="body"/>
          </p:nvPr>
        </p:nvSpPr>
        <p:spPr>
          <a:xfrm>
            <a:off x="308200" y="1184650"/>
            <a:ext cx="4975800" cy="14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В создании данного экзоскелета </a:t>
            </a:r>
            <a:r>
              <a:rPr lang="ru" sz="1500"/>
              <a:t>применяются</a:t>
            </a:r>
            <a:r>
              <a:rPr lang="ru" sz="1500"/>
              <a:t> такие технологии как 3D печать, токарная и фрезерная обработка, сварка, пайка.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500"/>
              <a:t>Нами </a:t>
            </a:r>
            <a:r>
              <a:rPr lang="ru" sz="1500"/>
              <a:t>изготовлено</a:t>
            </a:r>
            <a:r>
              <a:rPr lang="ru" sz="1500"/>
              <a:t> на металлорежущих станках более 30 деталей.</a:t>
            </a:r>
            <a:endParaRPr sz="1500"/>
          </a:p>
        </p:txBody>
      </p:sp>
      <p:pic>
        <p:nvPicPr>
          <p:cNvPr id="207" name="Google Shape;207;p25"/>
          <p:cNvPicPr preferRelativeResize="0"/>
          <p:nvPr/>
        </p:nvPicPr>
        <p:blipFill rotWithShape="1">
          <a:blip r:embed="rId3">
            <a:alphaModFix/>
          </a:blip>
          <a:srcRect b="21217" l="18856" r="20375" t="17951"/>
          <a:stretch/>
        </p:blipFill>
        <p:spPr>
          <a:xfrm>
            <a:off x="3216926" y="2770775"/>
            <a:ext cx="2349087" cy="156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7125" y="567150"/>
            <a:ext cx="2995876" cy="138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7125" y="2079760"/>
            <a:ext cx="2995876" cy="138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47125" y="3592386"/>
            <a:ext cx="2995876" cy="138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5"/>
          <p:cNvPicPr preferRelativeResize="0"/>
          <p:nvPr/>
        </p:nvPicPr>
        <p:blipFill rotWithShape="1">
          <a:blip r:embed="rId7">
            <a:alphaModFix/>
          </a:blip>
          <a:srcRect b="0" l="6416" r="17288" t="0"/>
          <a:stretch/>
        </p:blipFill>
        <p:spPr>
          <a:xfrm>
            <a:off x="347325" y="2770775"/>
            <a:ext cx="2588498" cy="156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256475" y="2987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такое экзоскелет ?</a:t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256475" y="1184675"/>
            <a:ext cx="7688700" cy="16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Экзоскелет - это внешний скелет, представляющий собой мобильный механизм, используемый для увеличения физических способностей человека.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Экзоскелеты уже повсеместно используются в медицине,</a:t>
            </a:r>
            <a:r>
              <a:rPr lang="ru"/>
              <a:t> для реабилитации пациентов с нарушением функций опорно-двигательного аппарата ,промышленности, военной сфере,</a:t>
            </a:r>
            <a:r>
              <a:rPr lang="ru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экзоскелеты бывают двух типов:  Активные  и  Пассивные , в чем же разница? 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3788100" y="2687375"/>
            <a:ext cx="1543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экзоскелеты</a:t>
            </a:r>
            <a:endParaRPr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2224375" y="3023225"/>
            <a:ext cx="1093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Активные</a:t>
            </a:r>
            <a:endParaRPr sz="1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5801225" y="3105225"/>
            <a:ext cx="968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Пассивные</a:t>
            </a:r>
            <a:endParaRPr sz="1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8" name="Google Shape;98;p14"/>
          <p:cNvCxnSpPr>
            <a:stCxn id="95" idx="2"/>
            <a:endCxn id="97" idx="1"/>
          </p:cNvCxnSpPr>
          <p:nvPr/>
        </p:nvCxnSpPr>
        <p:spPr>
          <a:xfrm>
            <a:off x="4559700" y="3179975"/>
            <a:ext cx="1241400" cy="11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" name="Google Shape;99;p14"/>
          <p:cNvCxnSpPr>
            <a:stCxn id="95" idx="2"/>
            <a:endCxn id="96" idx="3"/>
          </p:cNvCxnSpPr>
          <p:nvPr/>
        </p:nvCxnSpPr>
        <p:spPr>
          <a:xfrm flipH="1">
            <a:off x="3318300" y="3179975"/>
            <a:ext cx="1241400" cy="5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0" name="Google Shape;100;p14"/>
          <p:cNvSpPr txBox="1"/>
          <p:nvPr/>
        </p:nvSpPr>
        <p:spPr>
          <a:xfrm>
            <a:off x="825800" y="3297575"/>
            <a:ext cx="37875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управляются контроллером, имеют привода (электродвигатели, пневматика, гидравлика, и т.д.)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эта особенность позволяет использовать их во всех сферах где </a:t>
            </a: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применяются</a:t>
            </a: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экзоскелеты.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4781375" y="3297575"/>
            <a:ext cx="35400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не обладают активными приводами, вместо них используются простые механизмы (рычаги, блоки, пружины, резиновые жгуты, и т.д.)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из-за отсутствия активного управления зачастую используются на предприятиях, для снижения нагрузки и уменьшения количества травм рабочих.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2" name="Google Shape;10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950" y="493013"/>
            <a:ext cx="1241400" cy="2880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type="title"/>
          </p:nvPr>
        </p:nvSpPr>
        <p:spPr>
          <a:xfrm>
            <a:off x="271275" y="27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Плюсы и минусы типов</a:t>
            </a:r>
            <a:endParaRPr/>
          </a:p>
        </p:txBody>
      </p:sp>
      <p:graphicFrame>
        <p:nvGraphicFramePr>
          <p:cNvPr id="108" name="Google Shape;108;p15"/>
          <p:cNvGraphicFramePr/>
          <p:nvPr/>
        </p:nvGraphicFramePr>
        <p:xfrm>
          <a:off x="952500" y="133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{BEF22CF9-0A97-44AD-818A-7CB70B5B8F70}</a:tableStyleId>
              </a:tblPr>
              <a:tblGrid>
                <a:gridCol w="3619500"/>
                <a:gridCol w="3619500"/>
              </a:tblGrid>
              <a:tr h="374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/>
                        <a:t>                            +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                                 –</a:t>
                      </a:r>
                      <a:endParaRPr sz="1600"/>
                    </a:p>
                  </a:txBody>
                  <a:tcPr marT="91425" marB="91425" marR="91425" marL="91425"/>
                </a:tc>
              </a:tr>
              <a:tr h="3223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ru"/>
                        <a:t>Возможность усиления множества движений человека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ru"/>
                        <a:t>Большая стоимость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5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  2.    Практически не ограниченные    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         возможности применения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  2.    Сложность изготовления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6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  3.    Грузоподъёмность определяется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         лишь приводами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  3.    Потребность в источниках энергии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9" name="Google Shape;109;p15"/>
          <p:cNvSpPr txBox="1"/>
          <p:nvPr/>
        </p:nvSpPr>
        <p:spPr>
          <a:xfrm>
            <a:off x="3973950" y="873025"/>
            <a:ext cx="119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Активные</a:t>
            </a:r>
            <a:endParaRPr sz="1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9262" y="3650700"/>
            <a:ext cx="1283700" cy="132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4850" y="3650700"/>
            <a:ext cx="1760135" cy="13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0426" y="3650700"/>
            <a:ext cx="1984681" cy="132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2675" y="3650704"/>
            <a:ext cx="1984676" cy="1322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title"/>
          </p:nvPr>
        </p:nvSpPr>
        <p:spPr>
          <a:xfrm>
            <a:off x="278675" y="2840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Плюсы и минусы типов</a:t>
            </a:r>
            <a:endParaRPr/>
          </a:p>
        </p:txBody>
      </p:sp>
      <p:graphicFrame>
        <p:nvGraphicFramePr>
          <p:cNvPr id="119" name="Google Shape;119;p16"/>
          <p:cNvGraphicFramePr/>
          <p:nvPr/>
        </p:nvGraphicFramePr>
        <p:xfrm>
          <a:off x="952500" y="1342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{BEF22CF9-0A97-44AD-818A-7CB70B5B8F70}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                                +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                                 –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ru"/>
                        <a:t>Простота конструкции, в следствии чего и дешевизна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ru"/>
                        <a:t>Возможность разгрузки оператора в определённых положениях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  2.    Минимальные габариты и масса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  2.    Нулевая грузоподъёмность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20" name="Google Shape;120;p16"/>
          <p:cNvSpPr txBox="1"/>
          <p:nvPr/>
        </p:nvSpPr>
        <p:spPr>
          <a:xfrm>
            <a:off x="3925350" y="880850"/>
            <a:ext cx="129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Пассивный</a:t>
            </a:r>
            <a:endParaRPr sz="1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1" name="Google Shape;1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2175" y="2837800"/>
            <a:ext cx="1944614" cy="209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6138" y="2837800"/>
            <a:ext cx="763000" cy="20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3174" y="2837113"/>
            <a:ext cx="1293300" cy="209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10524" y="2837125"/>
            <a:ext cx="1138215" cy="20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title"/>
          </p:nvPr>
        </p:nvSpPr>
        <p:spPr>
          <a:xfrm>
            <a:off x="286050" y="27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 что делаем мы?</a:t>
            </a:r>
            <a:endParaRPr/>
          </a:p>
        </p:txBody>
      </p:sp>
      <p:sp>
        <p:nvSpPr>
          <p:cNvPr id="130" name="Google Shape;130;p17"/>
          <p:cNvSpPr txBox="1"/>
          <p:nvPr>
            <p:ph idx="1" type="body"/>
          </p:nvPr>
        </p:nvSpPr>
        <p:spPr>
          <a:xfrm>
            <a:off x="727650" y="1164582"/>
            <a:ext cx="7688700" cy="9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00"/>
              <a:t>Собственно мы создаем экзоскелет руки, который должен стать человеку </a:t>
            </a:r>
            <a:r>
              <a:rPr lang="ru" sz="1600"/>
              <a:t>помощником</a:t>
            </a:r>
            <a:r>
              <a:rPr lang="ru" sz="1600"/>
              <a:t>: он является активным,  состоит из трёх частей “силовой”, “манипулятора”и “блока управления</a:t>
            </a:r>
            <a:r>
              <a:rPr lang="ru" sz="1600"/>
              <a:t> </a:t>
            </a:r>
            <a:r>
              <a:rPr lang="ru" sz="1600"/>
              <a:t>пневматикой” о которых </a:t>
            </a:r>
            <a:r>
              <a:rPr lang="ru" sz="1600"/>
              <a:t>пойдет</a:t>
            </a:r>
            <a:r>
              <a:rPr lang="ru" sz="1600"/>
              <a:t> далее.</a:t>
            </a:r>
            <a:endParaRPr sz="1600"/>
          </a:p>
        </p:txBody>
      </p:sp>
      <p:pic>
        <p:nvPicPr>
          <p:cNvPr id="131" name="Google Shape;13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050" y="2462138"/>
            <a:ext cx="2561126" cy="1707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1800" y="2462138"/>
            <a:ext cx="2561126" cy="1707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1425" y="2462150"/>
            <a:ext cx="2561126" cy="170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>
            <a:off x="254175" y="2743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Манипулятор</a:t>
            </a:r>
            <a:endParaRPr/>
          </a:p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>
            <a:off x="698088" y="1162500"/>
            <a:ext cx="7688700" cy="7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/>
              <a:t>Наш экзоскелет оснащён манипулятором, позволяющим взаимодействовать с </a:t>
            </a:r>
            <a:r>
              <a:rPr lang="ru" sz="1500"/>
              <a:t>объектами без контакта с человеком,</a:t>
            </a:r>
            <a:r>
              <a:rPr lang="ru" sz="1500"/>
              <a:t> это очень полезная функция для работы в средах опасных для человека</a:t>
            </a:r>
            <a:endParaRPr sz="1500"/>
          </a:p>
        </p:txBody>
      </p:sp>
      <p:pic>
        <p:nvPicPr>
          <p:cNvPr id="140" name="Google Shape;14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075" y="1869588"/>
            <a:ext cx="2277325" cy="151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8575" y="1869588"/>
            <a:ext cx="2277325" cy="1517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3337" y="1869588"/>
            <a:ext cx="2277315" cy="151784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/>
        </p:nvSpPr>
        <p:spPr>
          <a:xfrm>
            <a:off x="783350" y="3571813"/>
            <a:ext cx="4714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Он управляется с отдельного контроллера Arduino </a:t>
            </a:r>
            <a:r>
              <a:rPr lang="ru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UNO</a:t>
            </a:r>
            <a:r>
              <a:rPr lang="ru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, и является быстросменным позволяя создать несколько вариантов с разными рабочими инструментами.</a:t>
            </a:r>
            <a:endParaRPr sz="15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4" name="Google Shape;14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65551" y="3477840"/>
            <a:ext cx="2277325" cy="1517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>
            <p:ph type="title"/>
          </p:nvPr>
        </p:nvSpPr>
        <p:spPr>
          <a:xfrm>
            <a:off x="278675" y="27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Система лесок</a:t>
            </a:r>
            <a:endParaRPr/>
          </a:p>
        </p:txBody>
      </p:sp>
      <p:sp>
        <p:nvSpPr>
          <p:cNvPr id="150" name="Google Shape;150;p19"/>
          <p:cNvSpPr txBox="1"/>
          <p:nvPr>
            <p:ph idx="1" type="body"/>
          </p:nvPr>
        </p:nvSpPr>
        <p:spPr>
          <a:xfrm>
            <a:off x="727650" y="1258575"/>
            <a:ext cx="4378800" cy="11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/>
              <a:t>Усилие на пальцы манипулятора </a:t>
            </a:r>
            <a:r>
              <a:rPr lang="ru" sz="1500"/>
              <a:t>передается</a:t>
            </a:r>
            <a:r>
              <a:rPr lang="ru" sz="1500"/>
              <a:t> с помощью сервоприводов, через лески - проходящие через весь манипулятор.</a:t>
            </a:r>
            <a:endParaRPr sz="1500"/>
          </a:p>
        </p:txBody>
      </p:sp>
      <p:pic>
        <p:nvPicPr>
          <p:cNvPr id="151" name="Google Shape;15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7825" y="928488"/>
            <a:ext cx="2911698" cy="1940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7822" y="2985800"/>
            <a:ext cx="2911698" cy="194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/>
          <p:nvPr/>
        </p:nvSpPr>
        <p:spPr>
          <a:xfrm>
            <a:off x="766650" y="2985800"/>
            <a:ext cx="42567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Для избавления от свободного хода пальцев создана система натяжения лесок, представляющая собой несколько рядов пружин, компактно </a:t>
            </a:r>
            <a:r>
              <a:rPr lang="ru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закрепленных</a:t>
            </a:r>
            <a:r>
              <a:rPr lang="ru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внутри поворотной </a:t>
            </a:r>
            <a:r>
              <a:rPr lang="ru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втулки</a:t>
            </a:r>
            <a:r>
              <a:rPr lang="ru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5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>
            <p:ph type="title"/>
          </p:nvPr>
        </p:nvSpPr>
        <p:spPr>
          <a:xfrm>
            <a:off x="271250" y="2692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Силовая часть экзоскелета</a:t>
            </a:r>
            <a:endParaRPr/>
          </a:p>
        </p:txBody>
      </p:sp>
      <p:sp>
        <p:nvSpPr>
          <p:cNvPr id="159" name="Google Shape;159;p20"/>
          <p:cNvSpPr txBox="1"/>
          <p:nvPr>
            <p:ph idx="1" type="body"/>
          </p:nvPr>
        </p:nvSpPr>
        <p:spPr>
          <a:xfrm>
            <a:off x="436000" y="1251175"/>
            <a:ext cx="5394900" cy="15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Эта часть </a:t>
            </a:r>
            <a:r>
              <a:rPr lang="ru" sz="1500"/>
              <a:t>обеспечивает</a:t>
            </a:r>
            <a:r>
              <a:rPr lang="ru" sz="1500"/>
              <a:t> кинематику локтевого сустава.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500"/>
              <a:t>Её движение осуществляется при помощи пневматических мышц, работа который происходит за счёт поступающего сжатого воздуха, </a:t>
            </a:r>
            <a:r>
              <a:rPr lang="ru" sz="1500"/>
              <a:t>регулируемого</a:t>
            </a:r>
            <a:r>
              <a:rPr lang="ru" sz="1500"/>
              <a:t> клапанами.</a:t>
            </a:r>
            <a:endParaRPr sz="1500"/>
          </a:p>
        </p:txBody>
      </p:sp>
      <p:pic>
        <p:nvPicPr>
          <p:cNvPr id="160" name="Google Shape;16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1886" y="3686350"/>
            <a:ext cx="1997300" cy="121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3348" y="357950"/>
            <a:ext cx="2325827" cy="155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3350" y="2022150"/>
            <a:ext cx="2325827" cy="155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5676" y="2808325"/>
            <a:ext cx="2424003" cy="161559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 txBox="1"/>
          <p:nvPr/>
        </p:nvSpPr>
        <p:spPr>
          <a:xfrm>
            <a:off x="330375" y="2715675"/>
            <a:ext cx="21453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Для считывания движения человека стоят </a:t>
            </a:r>
            <a:r>
              <a:rPr lang="ru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резистивные</a:t>
            </a:r>
            <a:r>
              <a:rPr lang="ru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датчики силы, помогающие понимать не только направление, но и силу воздействия.</a:t>
            </a:r>
            <a:endParaRPr sz="15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5" name="Google Shape;16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67825" y="3686350"/>
            <a:ext cx="1078137" cy="121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/>
          <p:nvPr>
            <p:ph type="title"/>
          </p:nvPr>
        </p:nvSpPr>
        <p:spPr>
          <a:xfrm>
            <a:off x="278650" y="2618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Электроника и системы управления</a:t>
            </a:r>
            <a:endParaRPr/>
          </a:p>
        </p:txBody>
      </p:sp>
      <p:sp>
        <p:nvSpPr>
          <p:cNvPr id="171" name="Google Shape;171;p21"/>
          <p:cNvSpPr txBox="1"/>
          <p:nvPr>
            <p:ph idx="1" type="body"/>
          </p:nvPr>
        </p:nvSpPr>
        <p:spPr>
          <a:xfrm>
            <a:off x="404300" y="1206850"/>
            <a:ext cx="57960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Основная система управления находится на в манипуляторе, а в блоке переносимом за спиной человека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500"/>
              <a:t>В блоке управления пневматикой находится: контроллер Arduino UNO, управляющий </a:t>
            </a:r>
            <a:r>
              <a:rPr lang="ru" sz="1500"/>
              <a:t>соленоидными клапанами, и шаговым двигателем, регулирующим плавность хода локтевого сустава.</a:t>
            </a:r>
            <a:r>
              <a:rPr lang="ru" sz="1500"/>
              <a:t> </a:t>
            </a:r>
            <a:endParaRPr sz="1500"/>
          </a:p>
        </p:txBody>
      </p:sp>
      <p:pic>
        <p:nvPicPr>
          <p:cNvPr id="172" name="Google Shape;17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6575" y="996099"/>
            <a:ext cx="2638899" cy="1758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6575" y="2953948"/>
            <a:ext cx="2638899" cy="1758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3400" y="2953950"/>
            <a:ext cx="2638899" cy="175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0225" y="2953947"/>
            <a:ext cx="2638899" cy="1758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