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2" r:id="rId12"/>
    <p:sldId id="267" r:id="rId13"/>
    <p:sldId id="268" r:id="rId14"/>
    <p:sldId id="271" r:id="rId15"/>
    <p:sldId id="269" r:id="rId16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AE2D-3ABD-48E1-AD47-E4FE672EC5F1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DCB8-CB28-4F37-82D6-7B7921B52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814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AE2D-3ABD-48E1-AD47-E4FE672EC5F1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DCB8-CB28-4F37-82D6-7B7921B52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760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AE2D-3ABD-48E1-AD47-E4FE672EC5F1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DCB8-CB28-4F37-82D6-7B7921B5293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089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AE2D-3ABD-48E1-AD47-E4FE672EC5F1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DCB8-CB28-4F37-82D6-7B7921B52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500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AE2D-3ABD-48E1-AD47-E4FE672EC5F1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DCB8-CB28-4F37-82D6-7B7921B5293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8827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AE2D-3ABD-48E1-AD47-E4FE672EC5F1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DCB8-CB28-4F37-82D6-7B7921B52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271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AE2D-3ABD-48E1-AD47-E4FE672EC5F1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DCB8-CB28-4F37-82D6-7B7921B52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068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AE2D-3ABD-48E1-AD47-E4FE672EC5F1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DCB8-CB28-4F37-82D6-7B7921B52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757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AE2D-3ABD-48E1-AD47-E4FE672EC5F1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DCB8-CB28-4F37-82D6-7B7921B52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319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AE2D-3ABD-48E1-AD47-E4FE672EC5F1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DCB8-CB28-4F37-82D6-7B7921B52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860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AE2D-3ABD-48E1-AD47-E4FE672EC5F1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DCB8-CB28-4F37-82D6-7B7921B52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367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AE2D-3ABD-48E1-AD47-E4FE672EC5F1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DCB8-CB28-4F37-82D6-7B7921B52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071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AE2D-3ABD-48E1-AD47-E4FE672EC5F1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DCB8-CB28-4F37-82D6-7B7921B52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067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AE2D-3ABD-48E1-AD47-E4FE672EC5F1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DCB8-CB28-4F37-82D6-7B7921B52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00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AE2D-3ABD-48E1-AD47-E4FE672EC5F1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DCB8-CB28-4F37-82D6-7B7921B52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85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AE2D-3ABD-48E1-AD47-E4FE672EC5F1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DCB8-CB28-4F37-82D6-7B7921B52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280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1AE2D-3ABD-48E1-AD47-E4FE672EC5F1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E10DCB8-CB28-4F37-82D6-7B7921B52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320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2485504"/>
            <a:ext cx="7611995" cy="1565331"/>
          </a:xfrm>
        </p:spPr>
        <p:txBody>
          <a:bodyPr>
            <a:normAutofit/>
          </a:bodyPr>
          <a:lstStyle/>
          <a:p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4000" i="1" dirty="0" smtClean="0"/>
              <a:t>ПРОЕКТ </a:t>
            </a:r>
            <a:r>
              <a:rPr lang="ru-RU" sz="4000" i="1" dirty="0" smtClean="0"/>
              <a:t>Мамин помощник</a:t>
            </a: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2376" y="4050835"/>
            <a:ext cx="7766936" cy="1096899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Автор: </a:t>
            </a:r>
            <a:endParaRPr lang="ru-RU" sz="1400" b="1" dirty="0">
              <a:solidFill>
                <a:schemeClr val="tx1"/>
              </a:solidFill>
            </a:endParaRPr>
          </a:p>
          <a:p>
            <a:r>
              <a:rPr lang="ru-RU" sz="1400" b="1" dirty="0">
                <a:solidFill>
                  <a:schemeClr val="tx1"/>
                </a:solidFill>
              </a:rPr>
              <a:t>Нестеров Пётр </a:t>
            </a:r>
            <a:endParaRPr lang="ru-RU" sz="1400" b="1" dirty="0" smtClean="0">
              <a:solidFill>
                <a:schemeClr val="tx1"/>
              </a:solidFill>
            </a:endParaRPr>
          </a:p>
          <a:p>
            <a:r>
              <a:rPr lang="ru-RU" sz="1400" b="1" dirty="0" smtClean="0">
                <a:solidFill>
                  <a:schemeClr val="tx1"/>
                </a:solidFill>
              </a:rPr>
              <a:t>Наставник </a:t>
            </a:r>
            <a:r>
              <a:rPr lang="ru-RU" sz="1400" b="1" dirty="0">
                <a:solidFill>
                  <a:schemeClr val="tx1"/>
                </a:solidFill>
              </a:rPr>
              <a:t>– Астапенко Елена </a:t>
            </a:r>
            <a:r>
              <a:rPr lang="ru-RU" sz="1400" b="1" dirty="0" smtClean="0">
                <a:solidFill>
                  <a:schemeClr val="tx1"/>
                </a:solidFill>
              </a:rPr>
              <a:t>Арнольдовна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Детский технопарк «</a:t>
            </a:r>
            <a:r>
              <a:rPr lang="ru-RU" sz="1400" b="1" dirty="0" err="1" smtClean="0">
                <a:solidFill>
                  <a:schemeClr val="tx1"/>
                </a:solidFill>
              </a:rPr>
              <a:t>Кванториум</a:t>
            </a:r>
            <a:r>
              <a:rPr lang="ru-RU" sz="1400" b="1" dirty="0" smtClean="0">
                <a:solidFill>
                  <a:schemeClr val="tx1"/>
                </a:solidFill>
              </a:rPr>
              <a:t>» г. Иваново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" y="3734147"/>
            <a:ext cx="2819400" cy="3448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3862" y="964276"/>
            <a:ext cx="70824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/>
                </a:solidFill>
              </a:rPr>
              <a:t>ТЕХНОФЕСТ 2024.</a:t>
            </a:r>
          </a:p>
          <a:p>
            <a:r>
              <a:rPr lang="ru-RU" sz="2800" dirty="0" smtClean="0">
                <a:solidFill>
                  <a:schemeClr val="accent1"/>
                </a:solidFill>
              </a:rPr>
              <a:t>Номинация «Инженерные проекты»</a:t>
            </a:r>
            <a:br>
              <a:rPr lang="ru-RU" sz="2800" dirty="0" smtClean="0">
                <a:solidFill>
                  <a:schemeClr val="accent1"/>
                </a:solidFill>
              </a:rPr>
            </a:br>
            <a:r>
              <a:rPr lang="ru-RU" sz="2800" dirty="0" smtClean="0">
                <a:solidFill>
                  <a:schemeClr val="accent1"/>
                </a:solidFill>
              </a:rPr>
              <a:t>тема «Технологии будущего»</a:t>
            </a:r>
            <a:endParaRPr lang="ru-RU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12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66256"/>
            <a:ext cx="8596668" cy="673329"/>
          </a:xfrm>
        </p:spPr>
        <p:txBody>
          <a:bodyPr>
            <a:normAutofit/>
          </a:bodyPr>
          <a:lstStyle/>
          <a:p>
            <a:r>
              <a:rPr lang="ru-RU" dirty="0" smtClean="0"/>
              <a:t>Игра «Самолет»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389" y="839585"/>
            <a:ext cx="8758613" cy="5201777"/>
          </a:xfrm>
        </p:spPr>
        <p:txBody>
          <a:bodyPr/>
          <a:lstStyle/>
          <a:p>
            <a:r>
              <a:rPr lang="ru-RU" dirty="0"/>
              <a:t>Ребенок должен следовать за инструктором, который находится в самолете. Слушай голосовые команды инструктора и повторяй </a:t>
            </a:r>
            <a:r>
              <a:rPr lang="ru-RU" dirty="0" smtClean="0"/>
              <a:t>на балансире за </a:t>
            </a:r>
            <a:r>
              <a:rPr lang="ru-RU" dirty="0"/>
              <a:t>ним наклоны вправо, влево, вверх, вниз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728" y="1750003"/>
            <a:ext cx="6472181" cy="4625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7031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66256"/>
            <a:ext cx="8596668" cy="673329"/>
          </a:xfrm>
        </p:spPr>
        <p:txBody>
          <a:bodyPr>
            <a:normAutofit/>
          </a:bodyPr>
          <a:lstStyle/>
          <a:p>
            <a:r>
              <a:rPr lang="ru-RU" dirty="0" smtClean="0"/>
              <a:t>Игра «Побег от мишки»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389" y="839585"/>
            <a:ext cx="8758613" cy="5201777"/>
          </a:xfrm>
        </p:spPr>
        <p:txBody>
          <a:bodyPr/>
          <a:lstStyle/>
          <a:p>
            <a:r>
              <a:rPr lang="ru-RU" dirty="0"/>
              <a:t>Ребенок должен </a:t>
            </a:r>
            <a:r>
              <a:rPr lang="ru-RU" dirty="0" smtClean="0"/>
              <a:t>управлять ёжиком с помощью наклона балансира. Надо собрать яблоки и не попадаться мишке на обед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776" y="1512914"/>
            <a:ext cx="6448949" cy="483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83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32756"/>
            <a:ext cx="8596668" cy="872837"/>
          </a:xfrm>
        </p:spPr>
        <p:txBody>
          <a:bodyPr>
            <a:normAutofit fontScale="90000"/>
          </a:bodyPr>
          <a:lstStyle/>
          <a:p>
            <a:r>
              <a:rPr lang="ru-RU" dirty="0"/>
              <a:t>Игра </a:t>
            </a:r>
            <a:r>
              <a:rPr lang="ru-RU" dirty="0" smtClean="0"/>
              <a:t>«Падающий </a:t>
            </a:r>
            <a:r>
              <a:rPr lang="ru-RU" dirty="0"/>
              <a:t>куб</a:t>
            </a:r>
            <a:r>
              <a:rPr lang="ru-RU" dirty="0" smtClean="0"/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814647"/>
            <a:ext cx="8596668" cy="5226715"/>
          </a:xfrm>
        </p:spPr>
        <p:txBody>
          <a:bodyPr/>
          <a:lstStyle/>
          <a:p>
            <a:r>
              <a:rPr lang="ru-RU" dirty="0" smtClean="0"/>
              <a:t>Ребёнок</a:t>
            </a:r>
            <a:r>
              <a:rPr lang="ru-RU" dirty="0"/>
              <a:t>, находясь на </a:t>
            </a:r>
            <a:r>
              <a:rPr lang="ru-RU" dirty="0" smtClean="0"/>
              <a:t>балансире </a:t>
            </a:r>
            <a:r>
              <a:rPr lang="ru-RU" dirty="0"/>
              <a:t>должен наклоняться в ту сторону, в которую он хочет, чтобы куб полетел, облака не нужно задевать. Задействованы 4 направления: вверх, вниз, вправо, влево. Если задеваешь облако- теряется жизнь.</a:t>
            </a:r>
            <a:r>
              <a:rPr lang="ru-RU" dirty="0" smtClean="0"/>
              <a:t>   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248" y="2035872"/>
            <a:ext cx="6059949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674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15884"/>
            <a:ext cx="8596668" cy="673331"/>
          </a:xfrm>
        </p:spPr>
        <p:txBody>
          <a:bodyPr/>
          <a:lstStyle/>
          <a:p>
            <a:r>
              <a:rPr lang="ru-RU" dirty="0" smtClean="0"/>
              <a:t>Игра «Задачи»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13905"/>
            <a:ext cx="8596668" cy="4927457"/>
          </a:xfrm>
        </p:spPr>
        <p:txBody>
          <a:bodyPr/>
          <a:lstStyle/>
          <a:p>
            <a:r>
              <a:rPr lang="ru-RU" dirty="0" smtClean="0"/>
              <a:t>Ребенок в задаче выбирает правильный ответ – если ответ «ДА»- пульт нужно наклонить влево, если ответ «НЕТ» – пульт нужно наклонить вправо. Логические задачи выполнены для младшего возраста: простой счет и  мышление. Всего пять задач.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439" y="2410691"/>
            <a:ext cx="5536429" cy="404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853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40822"/>
            <a:ext cx="8596668" cy="681643"/>
          </a:xfrm>
        </p:spPr>
        <p:txBody>
          <a:bodyPr/>
          <a:lstStyle/>
          <a:p>
            <a:r>
              <a:rPr lang="ru-RU" dirty="0"/>
              <a:t>В</a:t>
            </a:r>
            <a:r>
              <a:rPr lang="ru-RU" dirty="0" smtClean="0"/>
              <a:t>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327" y="1080655"/>
            <a:ext cx="8733675" cy="5153890"/>
          </a:xfrm>
        </p:spPr>
        <p:txBody>
          <a:bodyPr/>
          <a:lstStyle/>
          <a:p>
            <a:r>
              <a:rPr lang="ru-RU" dirty="0"/>
              <a:t>Дошкольный и младший школьный возраст – наиболее благоприятный</a:t>
            </a:r>
            <a:br>
              <a:rPr lang="ru-RU" dirty="0"/>
            </a:br>
            <a:r>
              <a:rPr lang="ru-RU" dirty="0"/>
              <a:t>период для развития интеллектуальных и творческих возможностей </a:t>
            </a:r>
            <a:r>
              <a:rPr lang="ru-RU" dirty="0" smtClean="0"/>
              <a:t>человека, когда </a:t>
            </a:r>
            <a:r>
              <a:rPr lang="ru-RU" dirty="0"/>
              <a:t>кора больших полушарий еще окончательно не сформирована. Именно </a:t>
            </a:r>
            <a:r>
              <a:rPr lang="ru-RU" dirty="0" smtClean="0"/>
              <a:t>в этом </a:t>
            </a:r>
            <a:r>
              <a:rPr lang="ru-RU" dirty="0"/>
              <a:t>возрасте необходимо развивать память, восприятие, мышление, внимание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Я считаю, что  </a:t>
            </a:r>
            <a:r>
              <a:rPr lang="ru-RU" dirty="0" smtClean="0"/>
              <a:t>мой</a:t>
            </a:r>
            <a:r>
              <a:rPr lang="ru-RU" dirty="0" smtClean="0"/>
              <a:t> </a:t>
            </a:r>
            <a:r>
              <a:rPr lang="ru-RU" dirty="0" smtClean="0"/>
              <a:t>тренажер </a:t>
            </a:r>
            <a:r>
              <a:rPr lang="ru-RU" dirty="0"/>
              <a:t>очень важно использовать в </a:t>
            </a:r>
            <a:r>
              <a:rPr lang="ru-RU" dirty="0" smtClean="0"/>
              <a:t>детстве</a:t>
            </a:r>
            <a:r>
              <a:rPr lang="ru-RU" dirty="0"/>
              <a:t>.</a:t>
            </a:r>
            <a:r>
              <a:rPr lang="ru-RU" dirty="0" smtClean="0"/>
              <a:t> При </a:t>
            </a:r>
            <a:r>
              <a:rPr lang="ru-RU" dirty="0"/>
              <a:t>использовании нашего БАЛАНСИРА </a:t>
            </a:r>
            <a:r>
              <a:rPr lang="ru-RU" dirty="0" smtClean="0"/>
              <a:t>и </a:t>
            </a:r>
            <a:r>
              <a:rPr lang="ru-RU" dirty="0"/>
              <a:t>выполнении упражнений на поддержание баланса мозг </a:t>
            </a:r>
            <a:r>
              <a:rPr lang="ru-RU" dirty="0" smtClean="0"/>
              <a:t>постоянно должен </a:t>
            </a:r>
            <a:r>
              <a:rPr lang="ru-RU" dirty="0"/>
              <a:t>задействовать свои зрительные, сенсорные, </a:t>
            </a:r>
            <a:r>
              <a:rPr lang="ru-RU" dirty="0" smtClean="0"/>
              <a:t>слуховые </a:t>
            </a:r>
            <a:r>
              <a:rPr lang="ru-RU" dirty="0"/>
              <a:t>функции, </a:t>
            </a:r>
            <a:r>
              <a:rPr lang="ru-RU" u="sng" dirty="0"/>
              <a:t>поэтому количество нейронных связей значительно увеличивается,</a:t>
            </a:r>
            <a:r>
              <a:rPr lang="ru-RU" dirty="0"/>
              <a:t> а передача информации от одного участка мозга в другой ускоряется, что в итоге приводит к успешным результатам тренировки, ребенок получит и удовольствие от полезного занятия с психологом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accent5"/>
                </a:solidFill>
              </a:rPr>
              <a:t>Когда деятельность обоих полушарий синхронизируется,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увеличится эффективность работы всего мозга</a:t>
            </a:r>
            <a:r>
              <a:rPr lang="ru-RU" b="1" dirty="0" smtClean="0">
                <a:solidFill>
                  <a:schemeClr val="accent5"/>
                </a:solidFill>
              </a:rPr>
              <a:t>  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accent5"/>
                </a:solidFill>
              </a:rPr>
              <a:t>ИГРАЯ-РАЗВИВАЕМСЯ!</a:t>
            </a:r>
            <a:endParaRPr lang="ru-RU" sz="3600" dirty="0">
              <a:solidFill>
                <a:schemeClr val="accent5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5917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91194"/>
            <a:ext cx="8596668" cy="8063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Стадии работы над проектом и оборудование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698" y="1221971"/>
            <a:ext cx="8883305" cy="540327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Я</a:t>
            </a:r>
            <a:r>
              <a:rPr lang="ru-RU" dirty="0" smtClean="0"/>
              <a:t> выбрал </a:t>
            </a:r>
            <a:r>
              <a:rPr lang="ru-RU" dirty="0"/>
              <a:t>тему проекта, затем </a:t>
            </a:r>
            <a:r>
              <a:rPr lang="ru-RU" dirty="0" smtClean="0"/>
              <a:t>занялся </a:t>
            </a:r>
            <a:r>
              <a:rPr lang="ru-RU" dirty="0"/>
              <a:t>проектированием и изготовлением деревянного балансира, когда балансир был </a:t>
            </a:r>
            <a:r>
              <a:rPr lang="ru-RU" dirty="0" smtClean="0"/>
              <a:t>готов, занялся вопросом </a:t>
            </a:r>
            <a:r>
              <a:rPr lang="ru-RU" dirty="0"/>
              <a:t>соединения балансира и микроконтроллера BBC </a:t>
            </a:r>
            <a:r>
              <a:rPr lang="ru-RU" dirty="0" err="1"/>
              <a:t>micro:bit</a:t>
            </a:r>
            <a:r>
              <a:rPr lang="ru-RU" dirty="0"/>
              <a:t>, так что бы это было удобно пользователю и ему не мешало.</a:t>
            </a:r>
          </a:p>
          <a:p>
            <a:pPr marL="0" indent="0">
              <a:buNone/>
            </a:pPr>
            <a:r>
              <a:rPr lang="ru-RU" dirty="0" smtClean="0"/>
              <a:t>Затем</a:t>
            </a:r>
            <a:r>
              <a:rPr lang="ru-RU" dirty="0"/>
              <a:t>, когда балансир был готов, я</a:t>
            </a:r>
            <a:r>
              <a:rPr lang="ru-RU" dirty="0" smtClean="0"/>
              <a:t> начал </a:t>
            </a:r>
            <a:r>
              <a:rPr lang="ru-RU" dirty="0"/>
              <a:t>продумывать темы игр, чтобы они были интересны ребенку и помогли ему сосредоточить свое внимание</a:t>
            </a:r>
            <a:r>
              <a:rPr lang="ru-RU" dirty="0" smtClean="0"/>
              <a:t>. Балансир был изготовлен мной в цехах </a:t>
            </a:r>
            <a:r>
              <a:rPr lang="ru-RU" dirty="0" err="1" smtClean="0"/>
              <a:t>Кванториума</a:t>
            </a:r>
            <a:r>
              <a:rPr lang="ru-RU" dirty="0" smtClean="0"/>
              <a:t> и доработан в процессе испытаний.  Беспроводной пульт управления изготовлен из подручных материалов и собран дома.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Некоторое время заняло на программирование и исправление ошибок кода. Затем всё это в сборе, </a:t>
            </a:r>
            <a:r>
              <a:rPr lang="ru-RU" dirty="0" smtClean="0"/>
              <a:t>весь </a:t>
            </a:r>
            <a:r>
              <a:rPr lang="ru-RU" dirty="0"/>
              <a:t>проект тестировался и испытывался </a:t>
            </a:r>
            <a:r>
              <a:rPr lang="ru-RU" dirty="0" smtClean="0"/>
              <a:t>мной неоднократно, справлялись ошибки и изменялись игры.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В проекте использовалось следующее </a:t>
            </a:r>
            <a:r>
              <a:rPr lang="ru-RU" dirty="0" smtClean="0"/>
              <a:t>оборудование и материалы:</a:t>
            </a:r>
            <a:endParaRPr lang="ru-RU" dirty="0"/>
          </a:p>
          <a:p>
            <a:r>
              <a:rPr lang="en-US" dirty="0"/>
              <a:t>M</a:t>
            </a:r>
            <a:r>
              <a:rPr lang="ru-RU" dirty="0" err="1"/>
              <a:t>icro:bit</a:t>
            </a:r>
            <a:r>
              <a:rPr lang="ru-RU" dirty="0"/>
              <a:t> </a:t>
            </a:r>
            <a:r>
              <a:rPr lang="ru-RU" dirty="0" smtClean="0"/>
              <a:t>-2 </a:t>
            </a:r>
            <a:r>
              <a:rPr lang="ru-RU" dirty="0"/>
              <a:t>шт.</a:t>
            </a:r>
          </a:p>
          <a:p>
            <a:r>
              <a:rPr lang="ru-RU" dirty="0"/>
              <a:t>Плата </a:t>
            </a:r>
            <a:r>
              <a:rPr lang="ru-RU" dirty="0" smtClean="0"/>
              <a:t>расширения-2 </a:t>
            </a:r>
            <a:r>
              <a:rPr lang="ru-RU" dirty="0"/>
              <a:t>шт.</a:t>
            </a:r>
          </a:p>
          <a:p>
            <a:r>
              <a:rPr lang="ru-RU" dirty="0" smtClean="0"/>
              <a:t>Кнопки- </a:t>
            </a:r>
            <a:r>
              <a:rPr lang="ru-RU" dirty="0"/>
              <a:t>4</a:t>
            </a:r>
            <a:r>
              <a:rPr lang="ru-RU" dirty="0" smtClean="0"/>
              <a:t> </a:t>
            </a:r>
            <a:r>
              <a:rPr lang="ru-RU" dirty="0"/>
              <a:t>шт</a:t>
            </a:r>
            <a:r>
              <a:rPr lang="ru-RU" dirty="0" smtClean="0"/>
              <a:t>. (В использовании 3 шт.)</a:t>
            </a:r>
            <a:endParaRPr lang="ru-RU" dirty="0"/>
          </a:p>
          <a:p>
            <a:r>
              <a:rPr lang="ru-RU" dirty="0" smtClean="0"/>
              <a:t>Балансир-1 </a:t>
            </a:r>
            <a:r>
              <a:rPr lang="ru-RU" dirty="0"/>
              <a:t>шт.</a:t>
            </a:r>
          </a:p>
          <a:p>
            <a:r>
              <a:rPr lang="ru-RU" dirty="0" smtClean="0"/>
              <a:t>Провода</a:t>
            </a:r>
          </a:p>
          <a:p>
            <a:r>
              <a:rPr lang="ru-RU" dirty="0" smtClean="0"/>
              <a:t>Консультации педагога-психолога г. Иваново Алексеевой Александры Алексеевны.</a:t>
            </a:r>
          </a:p>
          <a:p>
            <a:r>
              <a:rPr lang="ru-RU" dirty="0" smtClean="0"/>
              <a:t>Литература по практической психологии. Курочкина. </a:t>
            </a:r>
            <a:r>
              <a:rPr lang="ru-RU" dirty="0"/>
              <a:t>Игры и упражнения для</a:t>
            </a:r>
            <a:br>
              <a:rPr lang="ru-RU" dirty="0"/>
            </a:br>
            <a:r>
              <a:rPr lang="ru-RU" dirty="0"/>
              <a:t>дошкольников на </a:t>
            </a:r>
            <a:r>
              <a:rPr lang="ru-RU" dirty="0" smtClean="0"/>
              <a:t>развитие межполушарных связей.</a:t>
            </a:r>
          </a:p>
          <a:p>
            <a:r>
              <a:rPr lang="ru-RU" dirty="0" smtClean="0"/>
              <a:t>Программное обеспечение - </a:t>
            </a:r>
            <a:r>
              <a:rPr lang="en-US" dirty="0" smtClean="0"/>
              <a:t>Scratch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634" y="3225338"/>
            <a:ext cx="1697355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49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Оглавление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46909"/>
            <a:ext cx="8596668" cy="4794453"/>
          </a:xfrm>
        </p:spPr>
        <p:txBody>
          <a:bodyPr>
            <a:normAutofit/>
          </a:bodyPr>
          <a:lstStyle/>
          <a:p>
            <a:r>
              <a:rPr lang="ru-RU" dirty="0" smtClean="0"/>
              <a:t>Постановка задачи</a:t>
            </a:r>
          </a:p>
          <a:p>
            <a:r>
              <a:rPr lang="ru-RU" dirty="0" smtClean="0"/>
              <a:t>Актуальность задачи. Цель.</a:t>
            </a:r>
          </a:p>
          <a:p>
            <a:r>
              <a:rPr lang="ru-RU" dirty="0" smtClean="0"/>
              <a:t>Значение проекта</a:t>
            </a:r>
            <a:r>
              <a:rPr lang="ru-RU" dirty="0"/>
              <a:t>					</a:t>
            </a:r>
          </a:p>
          <a:p>
            <a:r>
              <a:rPr lang="ru-RU" dirty="0" smtClean="0"/>
              <a:t>Техническое </a:t>
            </a:r>
            <a:r>
              <a:rPr lang="ru-RU" dirty="0"/>
              <a:t>решение задачи проекта					          </a:t>
            </a:r>
          </a:p>
          <a:p>
            <a:r>
              <a:rPr lang="ru-RU" dirty="0" smtClean="0"/>
              <a:t>Программное </a:t>
            </a:r>
            <a:r>
              <a:rPr lang="ru-RU" dirty="0"/>
              <a:t>решение </a:t>
            </a:r>
            <a:r>
              <a:rPr lang="ru-RU" dirty="0" smtClean="0"/>
              <a:t>задачи </a:t>
            </a:r>
            <a:r>
              <a:rPr lang="ru-RU" dirty="0"/>
              <a:t>проекта	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	Игры- Самолет, Логические задачи, Падающий куб.</a:t>
            </a:r>
            <a:r>
              <a:rPr lang="ru-RU" dirty="0"/>
              <a:t>				</a:t>
            </a:r>
          </a:p>
          <a:p>
            <a:r>
              <a:rPr lang="ru-RU" dirty="0" smtClean="0"/>
              <a:t>Выводы</a:t>
            </a:r>
            <a:r>
              <a:rPr lang="ru-RU" dirty="0"/>
              <a:t>							</a:t>
            </a:r>
          </a:p>
          <a:p>
            <a:r>
              <a:rPr lang="ru-RU" dirty="0" smtClean="0"/>
              <a:t>Стадии работы над проектом. Оборудование</a:t>
            </a:r>
            <a:r>
              <a:rPr lang="ru-RU" dirty="0"/>
              <a:t>										</a:t>
            </a:r>
          </a:p>
          <a:p>
            <a:pPr marL="0" indent="0">
              <a:buNone/>
            </a:pPr>
            <a:r>
              <a:rPr lang="ru-RU" dirty="0"/>
              <a:t>									</a:t>
            </a:r>
          </a:p>
        </p:txBody>
      </p:sp>
    </p:spTree>
    <p:extLst>
      <p:ext uri="{BB962C8B-B14F-4D97-AF65-F5344CB8AC3E}">
        <p14:creationId xmlns:p14="http://schemas.microsoft.com/office/powerpoint/2010/main" val="19452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00209"/>
            <a:ext cx="8596668" cy="1830192"/>
          </a:xfrm>
        </p:spPr>
        <p:txBody>
          <a:bodyPr/>
          <a:lstStyle/>
          <a:p>
            <a:r>
              <a:rPr lang="ru-RU" b="1" dirty="0" smtClean="0"/>
              <a:t>Постановка 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789140"/>
            <a:ext cx="8596668" cy="5252223"/>
          </a:xfrm>
        </p:spPr>
        <p:txBody>
          <a:bodyPr>
            <a:normAutofit/>
          </a:bodyPr>
          <a:lstStyle/>
          <a:p>
            <a:r>
              <a:rPr lang="ru-RU" sz="1200" dirty="0" smtClean="0">
                <a:solidFill>
                  <a:schemeClr val="tx1"/>
                </a:solidFill>
              </a:rPr>
              <a:t>Проект </a:t>
            </a:r>
            <a:r>
              <a:rPr lang="ru-RU" sz="1200" dirty="0" smtClean="0">
                <a:solidFill>
                  <a:schemeClr val="tx1"/>
                </a:solidFill>
              </a:rPr>
              <a:t>Мамин помощник </a:t>
            </a:r>
            <a:r>
              <a:rPr lang="ru-RU" sz="1200" dirty="0" smtClean="0">
                <a:solidFill>
                  <a:schemeClr val="tx1"/>
                </a:solidFill>
              </a:rPr>
              <a:t>–  </a:t>
            </a:r>
            <a:r>
              <a:rPr lang="ru-RU" sz="1200" dirty="0" smtClean="0">
                <a:solidFill>
                  <a:schemeClr val="tx1"/>
                </a:solidFill>
              </a:rPr>
              <a:t>тренажер </a:t>
            </a:r>
            <a:r>
              <a:rPr lang="ru-RU" sz="1200" dirty="0">
                <a:solidFill>
                  <a:schemeClr val="tx1"/>
                </a:solidFill>
              </a:rPr>
              <a:t>для </a:t>
            </a:r>
            <a:r>
              <a:rPr lang="ru-RU" sz="1200" dirty="0" err="1">
                <a:solidFill>
                  <a:schemeClr val="tx1"/>
                </a:solidFill>
              </a:rPr>
              <a:t>балансотерапии</a:t>
            </a:r>
            <a:r>
              <a:rPr lang="ru-RU" sz="1200" dirty="0">
                <a:solidFill>
                  <a:schemeClr val="tx1"/>
                </a:solidFill>
              </a:rPr>
              <a:t>, </a:t>
            </a:r>
            <a:r>
              <a:rPr lang="ru-RU" sz="1200" b="1" dirty="0">
                <a:solidFill>
                  <a:schemeClr val="tx1"/>
                </a:solidFill>
              </a:rPr>
              <a:t>мозжечковой стимуляции</a:t>
            </a:r>
            <a:r>
              <a:rPr lang="ru-RU" sz="1200" dirty="0">
                <a:solidFill>
                  <a:schemeClr val="tx1"/>
                </a:solidFill>
              </a:rPr>
              <a:t>, который подключён к ПК и задачам на компьютере. </a:t>
            </a:r>
            <a:r>
              <a:rPr lang="ru-RU" sz="1200" dirty="0" err="1">
                <a:solidFill>
                  <a:schemeClr val="tx1"/>
                </a:solidFill>
              </a:rPr>
              <a:t>Балансотерапию</a:t>
            </a:r>
            <a:r>
              <a:rPr lang="ru-RU" sz="1200" dirty="0">
                <a:solidFill>
                  <a:schemeClr val="tx1"/>
                </a:solidFill>
              </a:rPr>
              <a:t>, или «МОЗЖЕЧКОВУЮ ТЕРАПИЮ» называют сегодня «</a:t>
            </a:r>
            <a:r>
              <a:rPr lang="ru-RU" sz="1200" b="1" dirty="0">
                <a:solidFill>
                  <a:schemeClr val="tx1"/>
                </a:solidFill>
              </a:rPr>
              <a:t>букварем для мозга</a:t>
            </a:r>
            <a:r>
              <a:rPr lang="ru-RU" sz="1200" dirty="0">
                <a:solidFill>
                  <a:schemeClr val="tx1"/>
                </a:solidFill>
              </a:rPr>
              <a:t>».</a:t>
            </a:r>
          </a:p>
          <a:p>
            <a:r>
              <a:rPr lang="ru-RU" sz="1200" b="1" u="sng" dirty="0" smtClean="0">
                <a:solidFill>
                  <a:schemeClr val="accent5">
                    <a:lumMod val="75000"/>
                  </a:schemeClr>
                </a:solidFill>
              </a:rPr>
              <a:t>Что же такое  МЕЖПОЛУШАРНЫЕ СВЯЗИ?</a:t>
            </a:r>
          </a:p>
          <a:p>
            <a:pPr marL="0" indent="0">
              <a:buNone/>
            </a:pPr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Например, если вы понимаете мимику человека и его эмоции, или ориентируетесь по карте,  или слушаете музыку  – сейчас у вас работает правое полушарие, а если складываете цифры, или пишите, или заучиваете стихотворение  – то , в первую очередь, левое.</a:t>
            </a:r>
          </a:p>
          <a:p>
            <a:pPr marL="0" indent="0">
              <a:buNone/>
            </a:pPr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Как вы думаете, какой половиной тела руководит правое полушарие? Поднимите, пожалуйста, руку, попросив ее правым полушарием? Давайте проверим</a:t>
            </a:r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</a:rPr>
              <a:t>!</a:t>
            </a:r>
            <a:endParaRPr lang="ru-RU" sz="1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200" dirty="0">
                <a:solidFill>
                  <a:schemeClr val="tx1"/>
                </a:solidFill>
              </a:rPr>
              <a:t>Хорошо известно, что мозг состоит из двух частей: левой и правой. У кого-то функционирует лучше левая часть, у кого-то — правая, а у самых умелых — обе. Выигрывают последние, использующие свои способности максимально. </a:t>
            </a:r>
            <a:r>
              <a:rPr lang="ru-RU" sz="1200" dirty="0" smtClean="0">
                <a:solidFill>
                  <a:schemeClr val="tx1"/>
                </a:solidFill>
              </a:rPr>
              <a:t>Психологи </a:t>
            </a:r>
            <a:r>
              <a:rPr lang="ru-RU" sz="1200" dirty="0">
                <a:solidFill>
                  <a:schemeClr val="tx1"/>
                </a:solidFill>
              </a:rPr>
              <a:t>разработали много разнообразных упражнений для гармонизации работы обоих полушарий головного мозга. Большинство упражнений задействуют самый главный инструмент для развития мозга — руки. Действуя двумя руками, человек развивает оба полушария. Предлагаем </a:t>
            </a:r>
            <a:r>
              <a:rPr lang="ru-RU" sz="1200" dirty="0" smtClean="0">
                <a:solidFill>
                  <a:schemeClr val="tx1"/>
                </a:solidFill>
              </a:rPr>
              <a:t>Вам простое </a:t>
            </a:r>
            <a:r>
              <a:rPr lang="ru-RU" sz="1200" dirty="0">
                <a:solidFill>
                  <a:schemeClr val="tx1"/>
                </a:solidFill>
              </a:rPr>
              <a:t>занятие для подобных упражнений</a:t>
            </a:r>
            <a:r>
              <a:rPr lang="ru-RU" sz="1200" dirty="0"/>
              <a:t>.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endParaRPr lang="ru-RU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chemeClr val="accent5"/>
                </a:solidFill>
              </a:rPr>
              <a:t>	Вместе-в сторону </a:t>
            </a:r>
            <a:r>
              <a:rPr lang="ru-RU" sz="1400" dirty="0" smtClean="0"/>
              <a:t>			</a:t>
            </a:r>
            <a:r>
              <a:rPr lang="ru-RU" sz="1400" dirty="0" smtClean="0">
                <a:solidFill>
                  <a:schemeClr val="accent5"/>
                </a:solidFill>
              </a:rPr>
              <a:t>симметричные рисунки </a:t>
            </a:r>
            <a:r>
              <a:rPr lang="ru-RU" sz="1400" dirty="0" smtClean="0"/>
              <a:t>		 </a:t>
            </a:r>
            <a:r>
              <a:rPr lang="ru-RU" sz="1400" dirty="0" smtClean="0">
                <a:solidFill>
                  <a:schemeClr val="accent5"/>
                </a:solidFill>
              </a:rPr>
              <a:t>кулачок-ладошка</a:t>
            </a:r>
            <a:endParaRPr lang="ru-RU" sz="1400" dirty="0">
              <a:solidFill>
                <a:schemeClr val="accent5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150" y="4280827"/>
            <a:ext cx="2441431" cy="22945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0593" y="4280827"/>
            <a:ext cx="1603439" cy="24118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2585" y="4559264"/>
            <a:ext cx="2944208" cy="185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42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730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Актуальность задачи. Цель.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88721"/>
            <a:ext cx="8596668" cy="485264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Разобравшись, что же такое межполушарные связи, возникла идея об автоматизации процесса игры.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Данный </a:t>
            </a:r>
            <a:r>
              <a:rPr lang="ru-RU" dirty="0">
                <a:solidFill>
                  <a:schemeClr val="tx1"/>
                </a:solidFill>
              </a:rPr>
              <a:t>тренажер очень важно использовать в детстве, т.к. именно в этот период происходит активное физическое развитие ребенка, формирование навыков речи и письма, подготовка к школе. При использовании нашего БАЛАНСИРА при выполнении упражнений на поддержание баланса мозг постоянно тоже должен задействовать свои зрительные, сенсорные, слуховые функции, </a:t>
            </a:r>
            <a:r>
              <a:rPr lang="ru-RU" u="sng" dirty="0">
                <a:solidFill>
                  <a:schemeClr val="tx1"/>
                </a:solidFill>
              </a:rPr>
              <a:t>поэтому количество нейронных связей значительно увеличивается,</a:t>
            </a:r>
            <a:r>
              <a:rPr lang="ru-RU" dirty="0">
                <a:solidFill>
                  <a:schemeClr val="tx1"/>
                </a:solidFill>
              </a:rPr>
              <a:t> а передача информации от одного участка мозга в другой ускоряется, что в итоге приводит к успешным результатам тренировки, ребенок получит и удовольствие от полезного занятия с психологом- </a:t>
            </a:r>
            <a:r>
              <a:rPr lang="ru-RU" b="1" dirty="0">
                <a:solidFill>
                  <a:srgbClr val="FF0000"/>
                </a:solidFill>
              </a:rPr>
              <a:t>играя, решать простые задачи</a:t>
            </a:r>
            <a:r>
              <a:rPr lang="ru-RU" dirty="0">
                <a:solidFill>
                  <a:schemeClr val="tx1"/>
                </a:solidFill>
              </a:rPr>
              <a:t>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Так же данная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методика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может использоваться специалистами коррекционного профиля, неврологами, в том числе при работе с детьми с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заболеваниями.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676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49629"/>
            <a:ext cx="8596668" cy="723207"/>
          </a:xfrm>
        </p:spPr>
        <p:txBody>
          <a:bodyPr/>
          <a:lstStyle/>
          <a:p>
            <a:r>
              <a:rPr lang="ru-RU" dirty="0" smtClean="0"/>
              <a:t>Значение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5142" y="681644"/>
            <a:ext cx="8658860" cy="5359719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Методика мозжечковой стимуляции позволяет улучшить:</a:t>
            </a:r>
            <a:endParaRPr lang="ru-RU" dirty="0"/>
          </a:p>
          <a:p>
            <a:pPr lvl="0"/>
            <a:r>
              <a:rPr lang="ru-RU" dirty="0"/>
              <a:t>Память- слуховую, зрительную.</a:t>
            </a:r>
          </a:p>
          <a:p>
            <a:pPr lvl="0"/>
            <a:r>
              <a:rPr lang="ru-RU" dirty="0"/>
              <a:t>Восприятие речи</a:t>
            </a:r>
          </a:p>
          <a:p>
            <a:pPr lvl="0"/>
            <a:r>
              <a:rPr lang="ru-RU" dirty="0"/>
              <a:t>Спортивные навыки- ловкость и скорость реакции.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Мамин помощник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очень </a:t>
            </a:r>
            <a:r>
              <a:rPr lang="ru-RU" dirty="0" smtClean="0">
                <a:solidFill>
                  <a:schemeClr val="tx1"/>
                </a:solidFill>
              </a:rPr>
              <a:t>успешный </a:t>
            </a:r>
            <a:r>
              <a:rPr lang="ru-RU" dirty="0">
                <a:solidFill>
                  <a:schemeClr val="tx1"/>
                </a:solidFill>
              </a:rPr>
              <a:t>помощник </a:t>
            </a:r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 smtClean="0">
                <a:solidFill>
                  <a:schemeClr val="tx1"/>
                </a:solidFill>
              </a:rPr>
              <a:t>воспитании ребенка</a:t>
            </a:r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2567">
            <a:off x="546690" y="3685552"/>
            <a:ext cx="3294847" cy="18529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794" y="3198369"/>
            <a:ext cx="4944719" cy="282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28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3687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b="1" dirty="0"/>
              <a:t>Техническое решение задачи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3578" y="1255222"/>
            <a:ext cx="8700424" cy="514557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3.1</a:t>
            </a:r>
            <a:r>
              <a:rPr lang="ru-RU" dirty="0"/>
              <a:t>. </a:t>
            </a:r>
            <a:r>
              <a:rPr lang="ru-RU" u="sng" dirty="0"/>
              <a:t>Изображения проекта </a:t>
            </a:r>
            <a:r>
              <a:rPr lang="ru-RU" u="sng" dirty="0" smtClean="0"/>
              <a:t>Мамин помощник</a:t>
            </a:r>
            <a:endParaRPr lang="ru-RU" dirty="0"/>
          </a:p>
          <a:p>
            <a:r>
              <a:rPr lang="ru-RU" dirty="0" smtClean="0"/>
              <a:t>Мамин помощник</a:t>
            </a:r>
            <a:r>
              <a:rPr lang="ru-RU" dirty="0" smtClean="0"/>
              <a:t> </a:t>
            </a:r>
            <a:r>
              <a:rPr lang="ru-RU" dirty="0"/>
              <a:t>– доска.  Для наших занятий </a:t>
            </a:r>
            <a:r>
              <a:rPr lang="ru-RU" dirty="0" smtClean="0"/>
              <a:t>я  использую  </a:t>
            </a:r>
            <a:r>
              <a:rPr lang="ru-RU" dirty="0"/>
              <a:t>деревянный балансир, но </a:t>
            </a:r>
            <a:r>
              <a:rPr lang="ru-RU" dirty="0" smtClean="0"/>
              <a:t>предлагаю </a:t>
            </a:r>
            <a:r>
              <a:rPr lang="ru-RU" dirty="0"/>
              <a:t>его </a:t>
            </a:r>
            <a:r>
              <a:rPr lang="ru-RU" dirty="0" smtClean="0"/>
              <a:t>изменит, т.е. усовершенствовать </a:t>
            </a:r>
            <a:r>
              <a:rPr lang="ru-RU" dirty="0"/>
              <a:t>и поставить в центр устройство на базе микроконтроллера BBC </a:t>
            </a:r>
            <a:r>
              <a:rPr lang="ru-RU" dirty="0" err="1"/>
              <a:t>micro:bit</a:t>
            </a:r>
            <a:r>
              <a:rPr lang="ru-RU" dirty="0"/>
              <a:t>, которое считывает наклон доски и ее положение в горизонтальной плоскости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6" y="3208711"/>
            <a:ext cx="2452254" cy="20337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778" y="3266901"/>
            <a:ext cx="6439426" cy="459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26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91440"/>
            <a:ext cx="8596668" cy="58189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Техническое решение задачи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887" y="673331"/>
            <a:ext cx="8825115" cy="583553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Деревянный балансир. Что </a:t>
            </a:r>
            <a:r>
              <a:rPr lang="ru-RU" dirty="0"/>
              <a:t>бы ребенок двигался в двух плоскостях </a:t>
            </a:r>
            <a:r>
              <a:rPr lang="ru-RU" dirty="0" smtClean="0"/>
              <a:t>предлагаю новый балансир: этот балансир изготовлен мной  в грязном цехе и </a:t>
            </a:r>
            <a:r>
              <a:rPr lang="ru-RU" dirty="0" err="1" smtClean="0"/>
              <a:t>Хайтек</a:t>
            </a:r>
            <a:r>
              <a:rPr lang="ru-RU" dirty="0" smtClean="0"/>
              <a:t> цехе </a:t>
            </a:r>
            <a:r>
              <a:rPr lang="ru-RU" dirty="0" err="1"/>
              <a:t>К</a:t>
            </a:r>
            <a:r>
              <a:rPr lang="ru-RU" dirty="0" err="1" smtClean="0"/>
              <a:t>ванториума</a:t>
            </a:r>
            <a:r>
              <a:rPr lang="ru-RU" dirty="0" smtClean="0"/>
              <a:t> по собственным чертежам.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1700" dirty="0"/>
              <a:t>Контроллер- пульт управления : </a:t>
            </a:r>
            <a:r>
              <a:rPr lang="ru-RU" sz="1700" dirty="0" smtClean="0"/>
              <a:t>беспроводной, изготовлен путем присоединения к верхней крышке пульта кнопок, в пульт добавлена плата расширения </a:t>
            </a:r>
            <a:r>
              <a:rPr lang="ru-RU" sz="1700" dirty="0"/>
              <a:t>и плата </a:t>
            </a:r>
            <a:r>
              <a:rPr lang="ru-RU" sz="1700" dirty="0" err="1" smtClean="0"/>
              <a:t>micro:bit</a:t>
            </a:r>
            <a:r>
              <a:rPr lang="ru-RU" sz="1700" dirty="0" smtClean="0"/>
              <a:t> как на балансире, все подключено проводами внутри пульта. Пульт подключается к балансиру  по сигналу </a:t>
            </a:r>
            <a:r>
              <a:rPr lang="en-US" sz="1700" dirty="0" smtClean="0"/>
              <a:t>Bluetooth</a:t>
            </a:r>
            <a:r>
              <a:rPr lang="ru-RU" sz="1700" dirty="0" smtClean="0"/>
              <a:t>, а балансир отсылает свой сигнал и сигнал пульта на компьютер.</a:t>
            </a:r>
          </a:p>
          <a:p>
            <a:r>
              <a:rPr lang="ru-RU" sz="1700" dirty="0" smtClean="0"/>
              <a:t>По сборке цепи: к </a:t>
            </a:r>
            <a:r>
              <a:rPr lang="ru-RU" sz="1700" dirty="0" err="1" smtClean="0"/>
              <a:t>матплате</a:t>
            </a:r>
            <a:r>
              <a:rPr lang="ru-RU" sz="1700" dirty="0"/>
              <a:t> </a:t>
            </a:r>
            <a:r>
              <a:rPr lang="ru-RU" sz="1700" dirty="0" err="1" smtClean="0"/>
              <a:t>micro:bit</a:t>
            </a:r>
            <a:r>
              <a:rPr lang="ru-RU" sz="1700" dirty="0" smtClean="0"/>
              <a:t> мы использовали  кнопки:</a:t>
            </a:r>
          </a:p>
          <a:p>
            <a:pPr marL="0" indent="0">
              <a:buNone/>
            </a:pPr>
            <a:r>
              <a:rPr lang="ru-RU" sz="1700" dirty="0" err="1">
                <a:solidFill>
                  <a:srgbClr val="0070C0"/>
                </a:solidFill>
              </a:rPr>
              <a:t>С</a:t>
            </a:r>
            <a:r>
              <a:rPr lang="ru-RU" sz="1700" dirty="0" err="1" smtClean="0">
                <a:solidFill>
                  <a:srgbClr val="0070C0"/>
                </a:solidFill>
              </a:rPr>
              <a:t>иния</a:t>
            </a:r>
            <a:r>
              <a:rPr lang="ru-RU" sz="1700" dirty="0" smtClean="0">
                <a:solidFill>
                  <a:srgbClr val="0070C0"/>
                </a:solidFill>
              </a:rPr>
              <a:t> кнопка </a:t>
            </a:r>
            <a:r>
              <a:rPr lang="ru-RU" sz="1700" dirty="0" smtClean="0"/>
              <a:t>отвечает за выбор ответа в задачах,</a:t>
            </a:r>
          </a:p>
          <a:p>
            <a:pPr marL="0" indent="0">
              <a:buNone/>
            </a:pPr>
            <a:r>
              <a:rPr lang="ru-RU" sz="1700" dirty="0" smtClean="0">
                <a:solidFill>
                  <a:srgbClr val="FF0000"/>
                </a:solidFill>
              </a:rPr>
              <a:t>Красная </a:t>
            </a:r>
            <a:r>
              <a:rPr lang="ru-RU" sz="1700" dirty="0" smtClean="0"/>
              <a:t>и </a:t>
            </a:r>
            <a:r>
              <a:rPr lang="ru-RU" sz="1700" dirty="0" smtClean="0">
                <a:solidFill>
                  <a:schemeClr val="accent2">
                    <a:lumMod val="75000"/>
                  </a:schemeClr>
                </a:solidFill>
              </a:rPr>
              <a:t>зеленая</a:t>
            </a:r>
            <a:r>
              <a:rPr lang="ru-RU" sz="1700" dirty="0" smtClean="0"/>
              <a:t> </a:t>
            </a:r>
            <a:r>
              <a:rPr lang="ru-RU" dirty="0" smtClean="0"/>
              <a:t>кнопки используются для выбора игры. Для чёрной кнопки пока нет применения.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51" y="1396538"/>
            <a:ext cx="3848793" cy="2576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9" t="6039" r="19615" b="7987"/>
          <a:stretch/>
        </p:blipFill>
        <p:spPr>
          <a:xfrm rot="5400000">
            <a:off x="5076533" y="1307641"/>
            <a:ext cx="2806473" cy="270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06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82881"/>
            <a:ext cx="8596668" cy="822960"/>
          </a:xfrm>
        </p:spPr>
        <p:txBody>
          <a:bodyPr>
            <a:normAutofit/>
          </a:bodyPr>
          <a:lstStyle/>
          <a:p>
            <a:r>
              <a:rPr lang="ru-RU" dirty="0"/>
              <a:t>Программное решение цели </a:t>
            </a:r>
            <a:r>
              <a:rPr lang="ru-RU" dirty="0" smtClean="0"/>
              <a:t>проекта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889463"/>
            <a:ext cx="8596668" cy="5151900"/>
          </a:xfrm>
        </p:spPr>
        <p:txBody>
          <a:bodyPr/>
          <a:lstStyle/>
          <a:p>
            <a:r>
              <a:rPr lang="ru-RU" dirty="0" smtClean="0"/>
              <a:t>Программный код, написан на языке программирования </a:t>
            </a:r>
            <a:r>
              <a:rPr lang="ru-RU" b="1" dirty="0" err="1" smtClean="0"/>
              <a:t>Скретч</a:t>
            </a:r>
            <a:endParaRPr lang="ru-RU" b="1" dirty="0" smtClean="0"/>
          </a:p>
          <a:p>
            <a:r>
              <a:rPr lang="ru-RU" dirty="0" smtClean="0"/>
              <a:t>Ребенок встает на </a:t>
            </a:r>
            <a:r>
              <a:rPr lang="ru-RU" dirty="0" smtClean="0"/>
              <a:t>Мамин помощник</a:t>
            </a:r>
            <a:r>
              <a:rPr lang="ru-RU" dirty="0" smtClean="0"/>
              <a:t> </a:t>
            </a:r>
            <a:r>
              <a:rPr lang="ru-RU" dirty="0" smtClean="0"/>
              <a:t>и пытаясь удержать равновесие  берет в руки контроллер- пульт управления и </a:t>
            </a:r>
            <a:r>
              <a:rPr lang="ru-RU" dirty="0"/>
              <a:t>выбирает одну из </a:t>
            </a:r>
            <a:r>
              <a:rPr lang="ru-RU" dirty="0" smtClean="0"/>
              <a:t>трех  </a:t>
            </a:r>
            <a:r>
              <a:rPr lang="ru-RU" dirty="0"/>
              <a:t>игр:</a:t>
            </a:r>
          </a:p>
          <a:p>
            <a:pPr marL="0" indent="0">
              <a:buNone/>
            </a:pPr>
            <a:r>
              <a:rPr lang="ru-RU" dirty="0"/>
              <a:t>Кнопка «</a:t>
            </a:r>
            <a:r>
              <a:rPr lang="en-US" dirty="0"/>
              <a:t>Enter</a:t>
            </a:r>
            <a:r>
              <a:rPr lang="ru-RU" dirty="0" smtClean="0"/>
              <a:t>» на клавиатуре Игра </a:t>
            </a:r>
            <a:r>
              <a:rPr lang="ru-RU" dirty="0"/>
              <a:t>«Задачи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r>
              <a:rPr lang="ru-RU" dirty="0" smtClean="0"/>
              <a:t>Красная кнопка. </a:t>
            </a:r>
            <a:r>
              <a:rPr lang="ru-RU" dirty="0"/>
              <a:t>Игра «Падающий куб»</a:t>
            </a:r>
          </a:p>
          <a:p>
            <a:pPr marL="0" indent="0">
              <a:buNone/>
            </a:pPr>
            <a:r>
              <a:rPr lang="ru-RU" dirty="0" smtClean="0"/>
              <a:t>Зелёная кнопка. </a:t>
            </a:r>
            <a:r>
              <a:rPr lang="ru-RU" dirty="0"/>
              <a:t>Игра «Самолет».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Кнопка </a:t>
            </a:r>
            <a:r>
              <a:rPr lang="en-US" dirty="0" smtClean="0"/>
              <a:t>“E”</a:t>
            </a:r>
            <a:r>
              <a:rPr lang="ru-RU" dirty="0" smtClean="0"/>
              <a:t> на клавиатуре</a:t>
            </a:r>
            <a:r>
              <a:rPr lang="en-US" dirty="0" smtClean="0"/>
              <a:t> </a:t>
            </a:r>
            <a:r>
              <a:rPr lang="ru-RU" dirty="0" smtClean="0"/>
              <a:t>Игра побег от мишки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006" y="3599411"/>
            <a:ext cx="5618476" cy="266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29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91194"/>
            <a:ext cx="8596668" cy="6234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Главное меню программы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05" y="915082"/>
            <a:ext cx="6922384" cy="518728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75615" y="5710844"/>
            <a:ext cx="889461" cy="216131"/>
          </a:xfrm>
          <a:prstGeom prst="rect">
            <a:avLst/>
          </a:prstGeom>
          <a:solidFill>
            <a:srgbClr val="66C0FF"/>
          </a:solidFill>
          <a:ln>
            <a:solidFill>
              <a:srgbClr val="66C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21039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219</TotalTime>
  <Words>986</Words>
  <Application>Microsoft Office PowerPoint</Application>
  <PresentationFormat>Широкоэкранный</PresentationFormat>
  <Paragraphs>85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3</vt:lpstr>
      <vt:lpstr>Аспект</vt:lpstr>
      <vt:lpstr> ПРОЕКТ Мамин помощник </vt:lpstr>
      <vt:lpstr>Оглавление</vt:lpstr>
      <vt:lpstr>Постановка  задачи</vt:lpstr>
      <vt:lpstr>Актуальность задачи. Цель.</vt:lpstr>
      <vt:lpstr>Значение проекта</vt:lpstr>
      <vt:lpstr>Техническое решение задачи проекта</vt:lpstr>
      <vt:lpstr>Техническое решение задачи проекта</vt:lpstr>
      <vt:lpstr>Программное решение цели проекта </vt:lpstr>
      <vt:lpstr>Главное меню программы</vt:lpstr>
      <vt:lpstr>Игра «Самолет»</vt:lpstr>
      <vt:lpstr>Игра «Побег от мишки»</vt:lpstr>
      <vt:lpstr>Игра «Падающий куб» </vt:lpstr>
      <vt:lpstr>Игра «Задачи»</vt:lpstr>
      <vt:lpstr>Выводы</vt:lpstr>
      <vt:lpstr>Стадии работы над проектом и оборудование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Высокие технологии в медицине : функциональность, технологии, практическая реализация Прорывные идеи в развитии медицинской науки и клинической практики в решениях юных изобретателей и проектных команд.</dc:title>
  <dc:creator>Пользователь</dc:creator>
  <cp:lastModifiedBy>Пользователь</cp:lastModifiedBy>
  <cp:revision>47</cp:revision>
  <cp:lastPrinted>2024-03-29T09:45:42Z</cp:lastPrinted>
  <dcterms:created xsi:type="dcterms:W3CDTF">2023-04-19T11:36:38Z</dcterms:created>
  <dcterms:modified xsi:type="dcterms:W3CDTF">2024-04-17T13:34:45Z</dcterms:modified>
</cp:coreProperties>
</file>