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58" r:id="rId5"/>
    <p:sldId id="260" r:id="rId6"/>
    <p:sldId id="272" r:id="rId7"/>
    <p:sldId id="271" r:id="rId8"/>
    <p:sldId id="274" r:id="rId9"/>
    <p:sldId id="273" r:id="rId10"/>
    <p:sldId id="259" r:id="rId11"/>
    <p:sldId id="261" r:id="rId12"/>
    <p:sldId id="275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80BA69-3FDE-0EF4-F42C-FCE85DAC4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4A3CDB-45FF-D815-2B04-3BFC16FF0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047FBB-EBBA-5E32-D2F6-D1B62025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E223-F460-4BA0-968B-2FE1C16925EE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2F60FE-33E1-C5DB-B252-33573AEA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CCD951-0BD3-7364-44E3-90EE73D0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B1A0-550C-442B-87DA-817676C07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E4327-CEA1-3675-3C83-5579E114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F1E1C2-8F33-CA7E-51AD-3D371831E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4C6BB9-D62E-229D-2DED-2BF582FF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E223-F460-4BA0-968B-2FE1C16925EE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B16925-1C53-B181-133D-EAEB16FA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672F7B-A362-9F3B-5E79-12C3CF6D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B1A0-550C-442B-87DA-817676C07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7D28989-ABD3-3C35-EAF6-966D574FE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97E4832-9E28-2FF8-CC1E-57D48BEDA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347EB8-E7BB-1F2E-DE27-C5E334FD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E223-F460-4BA0-968B-2FE1C16925EE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44FEAE-B2AD-1374-70B3-4D323900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AED8F2-3BA6-4B2E-B1A3-73426B57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B1A0-550C-442B-87DA-817676C07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9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80B247-188F-C379-922F-DB65AE39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B440B7-E89D-8C1A-B9EE-DB0890E9A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D4397A-BACD-30FB-2735-146EF876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E223-F460-4BA0-968B-2FE1C16925EE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A7C94C-0B76-502E-C50E-11334D28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139818-858E-8347-CA5E-9DAEABD2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B1A0-550C-442B-87DA-817676C07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0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851C5A-101D-F245-36CF-8EAD789B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3D8DF2-6175-755B-94F1-9449E0362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2E9B7C-1CC4-41B8-782E-8E3AA22E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E223-F460-4BA0-968B-2FE1C16925EE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948FB4-4FA7-17DD-88F1-8B6F648C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0844A6-4D91-0403-96F1-2C8BDB39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B1A0-550C-442B-87DA-817676C07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7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C98A2E-CCB7-7E2C-67FD-141B71BA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517A2C-5AB0-D1E3-4A10-8FF66CBBD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112193-2054-A393-D956-7BE309F40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9B267B-D118-AA34-A957-F5DF9B4E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E223-F460-4BA0-968B-2FE1C16925EE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BDB4D7-5B90-9C60-AD00-9D4E23DC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40755F-B6C8-AC44-355B-DA3883DF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B1A0-550C-442B-87DA-817676C07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6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F6B219-FB17-EE78-E55A-9BEB2F68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7D181A-DE2C-789C-BD22-92DC6FFBD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0B779E-7287-0FFC-B6A2-59AFD954B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2EF1D60-BFA2-DD40-711D-C811139E0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791584C-3667-CEA2-F1D3-171A67DE4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6505689-6902-68B3-A559-B9F519F8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E223-F460-4BA0-968B-2FE1C16925EE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6C408FF-B2A1-F161-EDE5-4DE73533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036115B-6CF4-6417-21CE-629311F3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B1A0-550C-442B-87DA-817676C07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0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A44F0-7837-0DE7-751B-E5FF53BD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A889738-2869-928A-6B0D-1E9896AA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E223-F460-4BA0-968B-2FE1C16925EE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52ED888-9F54-4FCC-9DCB-EFB1BDAF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B81F365-972C-9C03-7DD1-1C341D0B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B1A0-550C-442B-87DA-817676C07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2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5D89F8A-7CD7-FF52-0B4A-B5AE178C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E223-F460-4BA0-968B-2FE1C16925EE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67ABBFF-D517-5F47-C7CA-57313AC1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68FCAB-267B-FBA7-190D-BF1CD86A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B1A0-550C-442B-87DA-817676C07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8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11A739-DBC6-9476-3968-48249C747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8B3627-CBA8-22BB-F88F-6AA9FEADB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FCB7BB-022A-8AB0-36B9-0EB32DD04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07427C-18D4-8771-A765-E960775F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E223-F460-4BA0-968B-2FE1C16925EE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6912A1-7319-AB4B-E390-4ADD3E15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11B782-E87D-3079-B10B-047BAC87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B1A0-550C-442B-87DA-817676C07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2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6D84CF-E9D4-AA05-4363-50E89A81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19241A3-27E9-4CF4-EF2D-4DF95DE2A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76AF60-030C-0CD7-9E9C-7575F9715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ADA2FC-5E9A-83E6-1B16-FEE78B97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E223-F460-4BA0-968B-2FE1C16925EE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D7B693-29B0-A59E-B036-69C70E08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9ABEE9-7F27-E38F-F31C-AEB6DFFC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B1A0-550C-442B-87DA-817676C07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1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E3AD3-0F3C-AC3C-BB00-9013085B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B8A6E6-AF12-B6B2-DCC1-662174713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DE59C1-3F50-3D8E-8F88-1405CE842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0E223-F460-4BA0-968B-2FE1C16925EE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171F50-3281-EE09-A9DC-D3DC644B9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17EC9E-6C5A-EEE1-AA17-D0471557B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5B1A0-550C-442B-87DA-817676C07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2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16CB1-0930-D5AB-FBD6-202D708CB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704" y="259823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«Пятое колесо» - новый тип компоновки ходовой части мобильных роботов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63515" y="1540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ЧОУ школа Лексис. 141140 Московская обл., Лосино – Петровский р-н.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16CB1-0930-D5AB-FBD6-202D708CB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83"/>
            <a:ext cx="9144000" cy="980660"/>
          </a:xfrm>
        </p:spPr>
        <p:txBody>
          <a:bodyPr>
            <a:normAutofit/>
          </a:bodyPr>
          <a:lstStyle/>
          <a:p>
            <a:pPr algn="l"/>
            <a:r>
              <a:rPr lang="ru-RU" sz="6000" dirty="0"/>
              <a:t>Результаты испытаний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48337" y="978568"/>
            <a:ext cx="4106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</a:rPr>
              <a:t>Отклонение робота (по модулю) после двух разворотов на 180 ° и движения на 100 см вперед и назад. Об</a:t>
            </a:r>
          </a:p>
          <a:p>
            <a:r>
              <a:rPr lang="ru-RU" dirty="0" err="1">
                <a:latin typeface="Times New Roman"/>
              </a:rPr>
              <a:t>означения</a:t>
            </a:r>
            <a:r>
              <a:rPr lang="ru-RU" dirty="0">
                <a:latin typeface="Times New Roman"/>
              </a:rPr>
              <a:t>- </a:t>
            </a:r>
            <a:r>
              <a:rPr lang="ru-RU" dirty="0" err="1">
                <a:latin typeface="Times New Roman"/>
              </a:rPr>
              <a:t>Bal</a:t>
            </a:r>
            <a:r>
              <a:rPr lang="ru-RU" dirty="0">
                <a:latin typeface="Times New Roman"/>
              </a:rPr>
              <a:t> – шариковый подвес, </a:t>
            </a:r>
            <a:r>
              <a:rPr lang="ru-RU" dirty="0" err="1">
                <a:latin typeface="Times New Roman"/>
              </a:rPr>
              <a:t>BlWhs</a:t>
            </a:r>
            <a:r>
              <a:rPr lang="ru-RU" dirty="0">
                <a:latin typeface="Times New Roman"/>
              </a:rPr>
              <a:t>- два пластиковых колеса, </a:t>
            </a:r>
          </a:p>
          <a:p>
            <a:r>
              <a:rPr lang="ru-RU" dirty="0" err="1">
                <a:latin typeface="Times New Roman"/>
              </a:rPr>
              <a:t>Resin</a:t>
            </a:r>
            <a:r>
              <a:rPr lang="ru-RU" dirty="0">
                <a:latin typeface="Times New Roman"/>
              </a:rPr>
              <a:t> – колесо с резиновым ободом, </a:t>
            </a:r>
          </a:p>
          <a:p>
            <a:r>
              <a:rPr lang="ru-RU" dirty="0" err="1">
                <a:latin typeface="Times New Roman"/>
              </a:rPr>
              <a:t>BlOne</a:t>
            </a:r>
            <a:r>
              <a:rPr lang="ru-RU" dirty="0">
                <a:latin typeface="Times New Roman"/>
              </a:rPr>
              <a:t> – одно пластиковое колесо посередине, </a:t>
            </a:r>
          </a:p>
          <a:p>
            <a:r>
              <a:rPr lang="ru-RU" dirty="0">
                <a:latin typeface="Times New Roman"/>
              </a:rPr>
              <a:t>5thA – колеса с резиновым ободом плюс пятое колесо, выдвигаемое только при развороте.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359995" y="1095625"/>
            <a:ext cx="6137058" cy="54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2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16CB1-0930-D5AB-FBD6-202D708CB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95" y="198783"/>
            <a:ext cx="11381873" cy="6193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Наши инновации:</a:t>
            </a:r>
            <a:endParaRPr lang="ru-RU" sz="60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4E22D66F-373F-279B-92F3-FE3FBE9D0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48" y="818147"/>
            <a:ext cx="4387515" cy="571099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1. Максимально низко расположенный </a:t>
            </a:r>
            <a:r>
              <a:rPr lang="ru-RU" dirty="0" err="1"/>
              <a:t>хаб</a:t>
            </a:r>
            <a:r>
              <a:rPr lang="ru-RU" dirty="0"/>
              <a:t> дает низкий центр масс</a:t>
            </a:r>
          </a:p>
          <a:p>
            <a:pPr algn="l"/>
            <a:r>
              <a:rPr lang="ru-RU" dirty="0"/>
              <a:t>2. «Пятое колесо», выдвигаемое мотором, обеспечивает точные повороты</a:t>
            </a:r>
          </a:p>
          <a:p>
            <a:pPr algn="l"/>
            <a:r>
              <a:rPr lang="ru-RU" dirty="0"/>
              <a:t>3. Ведомые колеса с резиновым ободом дают точность прямого движения</a:t>
            </a:r>
          </a:p>
          <a:p>
            <a:pPr algn="l"/>
            <a:r>
              <a:rPr lang="ru-RU" dirty="0"/>
              <a:t>4. Возможность почти «горячей» замены аккумулятора без разбора робота</a:t>
            </a:r>
          </a:p>
          <a:p>
            <a:pPr algn="l"/>
            <a:r>
              <a:rPr lang="ru-RU" dirty="0"/>
              <a:t>5. 4- </a:t>
            </a:r>
            <a:r>
              <a:rPr lang="ru-RU" dirty="0" err="1"/>
              <a:t>звенный</a:t>
            </a:r>
            <a:r>
              <a:rPr lang="ru-RU" dirty="0"/>
              <a:t> плоско- параллельный механизм как основа всех навесных приспособлений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95" y="648087"/>
            <a:ext cx="7218206" cy="447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4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16CB1-0930-D5AB-FBD6-202D708CB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95" y="198782"/>
            <a:ext cx="11381873" cy="85197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Результаты нашего проекта</a:t>
            </a:r>
            <a:endParaRPr lang="ru-RU" sz="60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4E22D66F-373F-279B-92F3-FE3FBE9D0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905" y="1018673"/>
            <a:ext cx="10323095" cy="561473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/>
              <a:t>1.	Мы провели анализ имеющихся решений шасси мобильных роботов и отобрали некоторые для реализации на моделях</a:t>
            </a:r>
          </a:p>
          <a:p>
            <a:pPr algn="l"/>
            <a:r>
              <a:rPr lang="ru-RU" dirty="0"/>
              <a:t>2.	Мы сделали модели с различными механизмами шасси и провели их испытания работы</a:t>
            </a:r>
          </a:p>
          <a:p>
            <a:pPr algn="l"/>
            <a:r>
              <a:rPr lang="ru-RU" dirty="0"/>
              <a:t>3.	Мы предложили, сконструировали и сделали робота на принципиально новой схеме шасси – два ведущих колеса, два ведомых плюс «пятое колеса», используемое исключительно для танкового разворота</a:t>
            </a:r>
          </a:p>
          <a:p>
            <a:pPr algn="l"/>
            <a:r>
              <a:rPr lang="ru-RU" dirty="0"/>
              <a:t>4.	При конструировании робота мы также применили результаты наших испытаний, так что наш робот отличается от существующих решений на платформе </a:t>
            </a:r>
            <a:r>
              <a:rPr lang="ru-RU" dirty="0" err="1"/>
              <a:t>Lego</a:t>
            </a:r>
            <a:r>
              <a:rPr lang="ru-RU" dirty="0"/>
              <a:t> тем что он имеет самый низкий центр тяжести, возможность почти «горячей» замены аккумуляторов</a:t>
            </a:r>
          </a:p>
          <a:p>
            <a:pPr algn="l"/>
            <a:r>
              <a:rPr lang="ru-RU" dirty="0"/>
              <a:t>5.	Мы провели тестовые испытания роботов с различными шасси и нашего робота и показали, что параметры движения робота – точность поворота, удержание курса, стабильность выполнения маневров – у нашего робота наилучшая.</a:t>
            </a:r>
          </a:p>
          <a:p>
            <a:pPr algn="l"/>
            <a:r>
              <a:rPr lang="ru-RU" dirty="0"/>
              <a:t>6.	Мы также победили в Московском региональном чемпионате по робототехнике </a:t>
            </a:r>
            <a:r>
              <a:rPr lang="ru-RU" dirty="0" err="1"/>
              <a:t>Lego</a:t>
            </a:r>
            <a:r>
              <a:rPr lang="ru-RU" dirty="0"/>
              <a:t>, значительно опередив занявшие 2 и 3 место команды. Это – сильный аргумент в пользу эффективности нашего решения. </a:t>
            </a:r>
          </a:p>
          <a:p>
            <a:pPr algn="l"/>
            <a:r>
              <a:rPr lang="ru-RU" dirty="0"/>
              <a:t>7.	Мы выложили код и дизайн нашего решения на популярный депозитарий github.</a:t>
            </a:r>
          </a:p>
          <a:p>
            <a:pPr algn="l"/>
            <a:r>
              <a:rPr lang="ru-RU" dirty="0"/>
              <a:t>8.	Мы ознакомили с нашим решением других юных техников, а также специалистов по робототехнике и транспортным системам МВТУ им. Баумана и МИСиС и получили положительные отзывы.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784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16CB1-0930-D5AB-FBD6-202D708CB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04" y="198783"/>
            <a:ext cx="11383618" cy="61134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Литература</a:t>
            </a:r>
            <a:endParaRPr lang="ru-RU" sz="60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4E22D66F-373F-279B-92F3-FE3FBE9D0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04" y="681789"/>
            <a:ext cx="11395475" cy="579852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/>
              <a:t>1. Национальный чемпионат по робототехнике. [В Интернете] </a:t>
            </a:r>
            <a:r>
              <a:rPr lang="en-US" dirty="0"/>
              <a:t>http://ncrobo.ru/#rec543137678.</a:t>
            </a:r>
          </a:p>
          <a:p>
            <a:pPr algn="l"/>
            <a:r>
              <a:rPr lang="en-US" dirty="0"/>
              <a:t>2. </a:t>
            </a:r>
            <a:r>
              <a:rPr lang="ru-RU" dirty="0"/>
              <a:t>Васильев, А.В. ПРИНЦИПЫ ПОСТРОЕНИЯ И КЛАССИФИКАЦИЯ ШАССИ МОБИЛЬНЫХ РОБОТОВ НАЗЕМНОГО ПРИМЕНЕНИЯ И ПЛАНЕТОХОДОВ. Научно-технические ведомости </a:t>
            </a:r>
            <a:r>
              <a:rPr lang="ru-RU" dirty="0" err="1"/>
              <a:t>СПбГПУ</a:t>
            </a:r>
            <a:r>
              <a:rPr lang="ru-RU" dirty="0"/>
              <a:t> Информатика. Телекоммуникации. Управление. 2013 г., стр. 124 - 130.</a:t>
            </a:r>
          </a:p>
          <a:p>
            <a:pPr algn="l"/>
            <a:r>
              <a:rPr lang="ru-RU" dirty="0"/>
              <a:t>3. </a:t>
            </a:r>
            <a:r>
              <a:rPr lang="en-US" dirty="0"/>
              <a:t>Exploring SPIKE™ Prime Sensors. [</a:t>
            </a:r>
            <a:r>
              <a:rPr lang="ru-RU" dirty="0"/>
              <a:t>В Интернете] </a:t>
            </a:r>
            <a:r>
              <a:rPr lang="en-US" dirty="0"/>
              <a:t>https://community.legoeducation.com/blogs/31/220.</a:t>
            </a:r>
          </a:p>
          <a:p>
            <a:pPr algn="l"/>
            <a:r>
              <a:rPr lang="en-US" dirty="0"/>
              <a:t>4. Brooks, Walker. Motor vehicle lifting and traversing device. [</a:t>
            </a:r>
            <a:r>
              <a:rPr lang="ru-RU" dirty="0"/>
              <a:t>В Интернете] </a:t>
            </a:r>
            <a:r>
              <a:rPr lang="en-US" dirty="0"/>
              <a:t>https://patents.google.com/patent/US2002724A/en.</a:t>
            </a:r>
          </a:p>
          <a:p>
            <a:pPr algn="l"/>
            <a:r>
              <a:rPr lang="en-US" dirty="0"/>
              <a:t>5. e-Corner System. [</a:t>
            </a:r>
            <a:r>
              <a:rPr lang="ru-RU" dirty="0"/>
              <a:t>В Интернете] </a:t>
            </a:r>
            <a:r>
              <a:rPr lang="en-US" dirty="0"/>
              <a:t>https://www.youtube.com/watch?v=Bbw_smfOgVA.</a:t>
            </a:r>
          </a:p>
          <a:p>
            <a:pPr algn="l"/>
            <a:r>
              <a:rPr lang="en-US" dirty="0"/>
              <a:t>6. Lego Studio. [</a:t>
            </a:r>
            <a:r>
              <a:rPr lang="ru-RU" dirty="0"/>
              <a:t>В Интернете] </a:t>
            </a:r>
            <a:r>
              <a:rPr lang="en-US" dirty="0"/>
              <a:t>https://www.bricklink.com/v3/studio/gallery.page.</a:t>
            </a:r>
          </a:p>
          <a:p>
            <a:pPr algn="l"/>
            <a:r>
              <a:rPr lang="en-US" dirty="0"/>
              <a:t>7. </a:t>
            </a:r>
            <a:r>
              <a:rPr lang="en-US" dirty="0" err="1"/>
              <a:t>Trautwein</a:t>
            </a:r>
            <a:r>
              <a:rPr lang="en-US" dirty="0"/>
              <a:t>, Zachary. </a:t>
            </a:r>
            <a:r>
              <a:rPr lang="en-US" dirty="0" err="1"/>
              <a:t>MiniMAX</a:t>
            </a:r>
            <a:r>
              <a:rPr lang="en-US" dirty="0"/>
              <a:t>_-_</a:t>
            </a:r>
            <a:r>
              <a:rPr lang="en-US" dirty="0" err="1"/>
              <a:t>Building_a_SPIKE_Prime_Robot_CORE_BASE_SET</a:t>
            </a:r>
            <a:r>
              <a:rPr lang="en-US" dirty="0"/>
              <a:t>_ _</a:t>
            </a:r>
            <a:r>
              <a:rPr lang="en-US" dirty="0" err="1"/>
              <a:t>EXPANSION_SET_for_FLL</a:t>
            </a:r>
            <a:r>
              <a:rPr lang="en-US" dirty="0"/>
              <a:t>_ _Classroom..mp4. [</a:t>
            </a:r>
            <a:r>
              <a:rPr lang="ru-RU" dirty="0"/>
              <a:t>В Интернете] </a:t>
            </a:r>
            <a:r>
              <a:rPr lang="en-US" dirty="0"/>
              <a:t>https://youtu.be/d3txcEZVfQA.</a:t>
            </a:r>
          </a:p>
          <a:p>
            <a:pPr algn="l"/>
            <a:r>
              <a:rPr lang="en-US" dirty="0"/>
              <a:t>8. The Ziegler–Nichols tuning heuristic method of tuning a PID controller. [</a:t>
            </a:r>
            <a:r>
              <a:rPr lang="ru-RU" dirty="0"/>
              <a:t>В Интернете] </a:t>
            </a:r>
            <a:r>
              <a:rPr lang="en-US" dirty="0"/>
              <a:t>https://en.wikipedia.org/wiki/Ziegler%E2%80%93Nichols_method..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11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16CB1-0930-D5AB-FBD6-202D708CB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327" y="230869"/>
            <a:ext cx="9144000" cy="54717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Из точка А в точку Б. Актуальность проекта.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606" y="4243136"/>
            <a:ext cx="9733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компактных роботах ходовую, как правило, выполняют с двумя независимыми ведущими колесами и двумя пассивными колесами или шариками, при этом поворот осуществляется по типу танкового. Но боковое трение, необходимое для движения по прямой, приводит к непроизвольным смещениям робота.   Мы предложили и реализовали схему с «Пятым колесом»- выдвигающимся только на время поворота перпендикулярным продольной оси робота колесом, поднимающим пассивные колеса для разворота. Таким образом наш робот двигается максимально точно по прямой- все 4 колеса, и ведущие, и ведомые- жесткие, и максимально точно поворачивает- с помощью 5 колеса, перпендикулярного ведущим колесам.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5606" y="707441"/>
            <a:ext cx="3765131" cy="33909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4948989" y="707441"/>
            <a:ext cx="55721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0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16CB1-0930-D5AB-FBD6-202D708CB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272" y="214824"/>
            <a:ext cx="11069053" cy="1156775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Существующие в настоящее время методики ориентации мобильных роботов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4E22D66F-373F-279B-92F3-FE3FBE9D0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493" y="1534766"/>
            <a:ext cx="4844718" cy="1336771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AutoNum type="arabicPeriod"/>
            </a:pPr>
            <a:r>
              <a:rPr lang="ru-RU" dirty="0"/>
              <a:t>Движение по линии</a:t>
            </a:r>
          </a:p>
          <a:p>
            <a:pPr marL="457200" indent="-457200" algn="l">
              <a:buAutoNum type="arabicPeriod"/>
            </a:pPr>
            <a:r>
              <a:rPr lang="ru-RU" dirty="0"/>
              <a:t>Движение по механическим опорным точкам</a:t>
            </a:r>
          </a:p>
          <a:p>
            <a:pPr marL="457200" indent="-457200" algn="l">
              <a:buAutoNum type="arabicPeriod"/>
            </a:pPr>
            <a:r>
              <a:rPr lang="ru-RU" dirty="0"/>
              <a:t>Движение по гироскопу и </a:t>
            </a:r>
            <a:r>
              <a:rPr lang="ru-RU" dirty="0" err="1"/>
              <a:t>энкодерам</a:t>
            </a:r>
            <a:r>
              <a:rPr lang="ru-RU" dirty="0"/>
              <a:t> ведущих колес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163" y="3064042"/>
            <a:ext cx="4159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решили взять все от метода 3 – движение по  нужной нам траектории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243596"/>
            <a:ext cx="6416843" cy="532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2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16CB1-0930-D5AB-FBD6-202D708CB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83"/>
            <a:ext cx="9144000" cy="980660"/>
          </a:xfrm>
        </p:spPr>
        <p:txBody>
          <a:bodyPr>
            <a:normAutofit/>
          </a:bodyPr>
          <a:lstStyle/>
          <a:p>
            <a:r>
              <a:rPr lang="ru-RU" sz="6000" dirty="0"/>
              <a:t>Цели и задачи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F05643-9C2C-D29E-28B9-2FE6B440D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79443"/>
            <a:ext cx="9144000" cy="547977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dirty="0"/>
              <a:t>Провести поиск в литературе решения задачи точного поддержания курса мобильными роботами. </a:t>
            </a:r>
          </a:p>
          <a:p>
            <a:pPr marL="457200" indent="-457200" algn="l">
              <a:buAutoNum type="arabicPeriod"/>
            </a:pPr>
            <a:r>
              <a:rPr lang="ru-RU" dirty="0"/>
              <a:t>Проанализировать существующие решения и по возможности предложить и рассмотреть наши оригинальные решения (или решение), исходя из полученных нами данных по управляемости, точности, </a:t>
            </a:r>
            <a:r>
              <a:rPr lang="ru-RU" dirty="0" err="1"/>
              <a:t>поворачиваемости</a:t>
            </a:r>
            <a:r>
              <a:rPr lang="ru-RU" dirty="0"/>
              <a:t> различных типов.</a:t>
            </a:r>
          </a:p>
          <a:p>
            <a:pPr marL="457200" indent="-457200" algn="l">
              <a:buAutoNum type="arabicPeriod"/>
            </a:pPr>
            <a:r>
              <a:rPr lang="ru-RU" dirty="0"/>
              <a:t>Показать, что наше решение – «Пятое колесо» реализуемо в «железе»</a:t>
            </a:r>
          </a:p>
          <a:p>
            <a:pPr marL="457200" indent="-457200" algn="l">
              <a:buAutoNum type="arabicPeriod"/>
            </a:pPr>
            <a:r>
              <a:rPr lang="ru-RU" dirty="0"/>
              <a:t>Собрать модельного робота, реализующего наше решение «5 колесо» на поле игры роботов</a:t>
            </a:r>
          </a:p>
          <a:p>
            <a:pPr marL="457200" indent="-457200" algn="l">
              <a:buAutoNum type="arabicPeriod"/>
            </a:pPr>
            <a:r>
              <a:rPr lang="ru-RU" dirty="0"/>
              <a:t>При конструировании учесть и другие требования к мобильным роботам – устойчивость, низкий центр тяжести, тип привода, </a:t>
            </a:r>
            <a:r>
              <a:rPr lang="ru-RU" dirty="0" err="1"/>
              <a:t>развесовка</a:t>
            </a:r>
            <a:r>
              <a:rPr lang="ru-RU" dirty="0"/>
              <a:t> по осям.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71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16CB1-0930-D5AB-FBD6-202D708CB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05" y="198783"/>
            <a:ext cx="11141241" cy="980660"/>
          </a:xfrm>
        </p:spPr>
        <p:txBody>
          <a:bodyPr>
            <a:normAutofit fontScale="90000"/>
          </a:bodyPr>
          <a:lstStyle/>
          <a:p>
            <a:r>
              <a:rPr lang="ru-RU" dirty="0"/>
              <a:t>Самый лучший робот. Центр тяжести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160" y="5502442"/>
            <a:ext cx="11499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/ H = 0,64                                                                                       Base / H = </a:t>
            </a:r>
            <a:r>
              <a:rPr lang="ru-RU" dirty="0"/>
              <a:t>3,67</a:t>
            </a:r>
          </a:p>
          <a:p>
            <a:r>
              <a:rPr lang="ru-RU" dirty="0"/>
              <a:t>Для максимально устойчивого движения центр тяжести робота должен быть расположен как можно ниже. Поэтому мы самое тяжелое – </a:t>
            </a:r>
            <a:r>
              <a:rPr lang="ru-RU" dirty="0" err="1"/>
              <a:t>хаб</a:t>
            </a:r>
            <a:r>
              <a:rPr lang="ru-RU" dirty="0"/>
              <a:t> </a:t>
            </a:r>
            <a:r>
              <a:rPr lang="ru-RU" dirty="0" err="1"/>
              <a:t>Lego</a:t>
            </a:r>
            <a:r>
              <a:rPr lang="ru-RU" dirty="0"/>
              <a:t> и аккумулятор расположили в самом низу, а потом уже по ним ставили наиболее тяжелые детали- моторы – тоже как можно более низко. Заодно мы получили возможность быстрой, почти «горячей» замены аккумулятора, без разборки робота.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347161" y="1211179"/>
            <a:ext cx="3679408" cy="393833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81" y="1243063"/>
            <a:ext cx="7279107" cy="390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98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16CB1-0930-D5AB-FBD6-202D708CB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05" y="198783"/>
            <a:ext cx="11141241" cy="1285112"/>
          </a:xfrm>
        </p:spPr>
        <p:txBody>
          <a:bodyPr>
            <a:normAutofit/>
          </a:bodyPr>
          <a:lstStyle/>
          <a:p>
            <a:r>
              <a:rPr lang="ru-RU" sz="3600" dirty="0"/>
              <a:t>Самый лучший робот. Движение по прямой и танковый разворот.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868" y="6164815"/>
            <a:ext cx="1149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 варианта пассивной колесной пары- лучше движение по прямой у жесткого колеса 4, лучший танковый разворот – у шарика 3.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0" y="1738197"/>
            <a:ext cx="6929248" cy="442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08" y="1722153"/>
            <a:ext cx="4385248" cy="442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27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16CB1-0930-D5AB-FBD6-202D708CB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05" y="198783"/>
            <a:ext cx="11141241" cy="980660"/>
          </a:xfrm>
        </p:spPr>
        <p:txBody>
          <a:bodyPr>
            <a:normAutofit/>
          </a:bodyPr>
          <a:lstStyle/>
          <a:p>
            <a:r>
              <a:rPr lang="ru-RU" dirty="0"/>
              <a:t>Самый лучший робот. Выбор.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161" y="5815263"/>
            <a:ext cx="1149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Классификация шасси мобильных роботов. Наш выбор – адаптивное шасси. Теперь будем думать.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47161" y="1077428"/>
            <a:ext cx="5940425" cy="37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16CB1-0930-D5AB-FBD6-202D708CB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05" y="198783"/>
            <a:ext cx="11141241" cy="980660"/>
          </a:xfrm>
        </p:spPr>
        <p:txBody>
          <a:bodyPr>
            <a:normAutofit/>
          </a:bodyPr>
          <a:lstStyle/>
          <a:p>
            <a:r>
              <a:rPr lang="ru-RU" dirty="0"/>
              <a:t>Самый лучший робот. Выбор 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3557" y="2414985"/>
            <a:ext cx="3593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	Легкие пластиковые колеса </a:t>
            </a:r>
            <a:r>
              <a:rPr lang="ru-RU" dirty="0" err="1"/>
              <a:t>Lego</a:t>
            </a:r>
            <a:r>
              <a:rPr lang="ru-RU" dirty="0"/>
              <a:t> 4185</a:t>
            </a:r>
          </a:p>
          <a:p>
            <a:r>
              <a:rPr lang="ru-RU" dirty="0"/>
              <a:t>2.	Легкие пластиковые колеса c резиновым ободом </a:t>
            </a:r>
            <a:r>
              <a:rPr lang="ru-RU" dirty="0" err="1"/>
              <a:t>Lego</a:t>
            </a:r>
            <a:r>
              <a:rPr lang="ru-RU" dirty="0"/>
              <a:t> 4185 + 2815</a:t>
            </a:r>
          </a:p>
          <a:p>
            <a:r>
              <a:rPr lang="ru-RU" dirty="0"/>
              <a:t>3.	Пластиковые колеса с резиновым ободом 56902с01</a:t>
            </a:r>
          </a:p>
          <a:p>
            <a:r>
              <a:rPr lang="ru-RU" dirty="0"/>
              <a:t>4.	Шарики в держателе- 2, по бокам</a:t>
            </a:r>
          </a:p>
          <a:p>
            <a:r>
              <a:rPr lang="ru-RU" dirty="0"/>
              <a:t>5.	Шарик в держателе, 1 посередине</a:t>
            </a:r>
          </a:p>
          <a:p>
            <a:r>
              <a:rPr lang="ru-RU" dirty="0"/>
              <a:t>6.	Колеса Ø56 мм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1" y="1034967"/>
            <a:ext cx="7497428" cy="576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79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16CB1-0930-D5AB-FBD6-202D708CB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05" y="198783"/>
            <a:ext cx="11141241" cy="980660"/>
          </a:xfrm>
        </p:spPr>
        <p:txBody>
          <a:bodyPr>
            <a:normAutofit/>
          </a:bodyPr>
          <a:lstStyle/>
          <a:p>
            <a:r>
              <a:rPr lang="ru-RU" dirty="0"/>
              <a:t>Самый лучший робот. Решение.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161" y="5815263"/>
            <a:ext cx="1149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решили взять все лучшее – для движения по прямой использовать жесткие колеса, для танкового разворота – колеса (колесо), развернутое на 90 ° по отношению к ведущим колесам. Выдвигай и поворачивай.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2" y="1109873"/>
            <a:ext cx="4164062" cy="470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42" y="1109874"/>
            <a:ext cx="6256421" cy="469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45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750</Words>
  <Application>Microsoft Office PowerPoint</Application>
  <PresentationFormat>Произвольный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«Пятое колесо» - новый тип компоновки ходовой части мобильных роботов</vt:lpstr>
      <vt:lpstr>Из точка А в точку Б. Актуальность проекта.</vt:lpstr>
      <vt:lpstr>Существующие в настоящее время методики ориентации мобильных роботов </vt:lpstr>
      <vt:lpstr>Цели и задачи</vt:lpstr>
      <vt:lpstr>Самый лучший робот. Центр тяжести</vt:lpstr>
      <vt:lpstr>Самый лучший робот. Движение по прямой и танковый разворот.</vt:lpstr>
      <vt:lpstr>Самый лучший робот. Выбор.</vt:lpstr>
      <vt:lpstr>Самый лучший робот. Выбор 2.</vt:lpstr>
      <vt:lpstr>Самый лучший робот. Решение.</vt:lpstr>
      <vt:lpstr>Результаты испытаний</vt:lpstr>
      <vt:lpstr>Наши инновации:</vt:lpstr>
      <vt:lpstr>Результаты нашего проекта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Универсальное колесо со скоростными и внедорожными свойствами</dc:title>
  <dc:creator>Sergey Dr. Bogdanoff</dc:creator>
  <cp:lastModifiedBy>ydom</cp:lastModifiedBy>
  <cp:revision>22</cp:revision>
  <dcterms:created xsi:type="dcterms:W3CDTF">2022-05-19T13:14:40Z</dcterms:created>
  <dcterms:modified xsi:type="dcterms:W3CDTF">2024-04-28T09:43:58Z</dcterms:modified>
</cp:coreProperties>
</file>