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17"/>
  </p:notesMasterIdLst>
  <p:sldIdLst>
    <p:sldId id="261" r:id="rId2"/>
    <p:sldId id="292" r:id="rId3"/>
    <p:sldId id="259" r:id="rId4"/>
    <p:sldId id="290" r:id="rId5"/>
    <p:sldId id="277" r:id="rId6"/>
    <p:sldId id="286" r:id="rId7"/>
    <p:sldId id="287" r:id="rId8"/>
    <p:sldId id="288" r:id="rId9"/>
    <p:sldId id="282" r:id="rId10"/>
    <p:sldId id="291" r:id="rId11"/>
    <p:sldId id="289" r:id="rId12"/>
    <p:sldId id="285" r:id="rId13"/>
    <p:sldId id="293" r:id="rId14"/>
    <p:sldId id="294" r:id="rId15"/>
    <p:sldId id="29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xmlns="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61A3F"/>
    <a:srgbClr val="3076A4"/>
    <a:srgbClr val="17B0E4"/>
    <a:srgbClr val="C22C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0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3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D314-566B-4FB9-B12D-99DD926A17B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22494-041A-4A2F-9D13-7449109F8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049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83E2-5812-438F-BC1C-3E338C159B3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BDFD-025F-49FB-A8E8-98F8915DB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83E2-5812-438F-BC1C-3E338C159B3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BDFD-025F-49FB-A8E8-98F8915DB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83E2-5812-438F-BC1C-3E338C159B3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BDFD-025F-49FB-A8E8-98F8915DB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83E2-5812-438F-BC1C-3E338C159B3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BDFD-025F-49FB-A8E8-98F8915DB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83E2-5812-438F-BC1C-3E338C159B3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BDFD-025F-49FB-A8E8-98F8915DB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83E2-5812-438F-BC1C-3E338C159B3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BDFD-025F-49FB-A8E8-98F8915DB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83E2-5812-438F-BC1C-3E338C159B3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BDFD-025F-49FB-A8E8-98F8915DB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83E2-5812-438F-BC1C-3E338C159B3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BDFD-025F-49FB-A8E8-98F8915DB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83E2-5812-438F-BC1C-3E338C159B3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BDFD-025F-49FB-A8E8-98F8915DB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83E2-5812-438F-BC1C-3E338C159B3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BDFD-025F-49FB-A8E8-98F8915DB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83E2-5812-438F-BC1C-3E338C159B3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ACE0BDFD-025F-49FB-A8E8-98F8915DBE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D983E2-5812-438F-BC1C-3E338C159B3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E0BDFD-025F-49FB-A8E8-98F8915DBE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9366" y="1497538"/>
            <a:ext cx="11015296" cy="17116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kern="1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Муниципальное общеобразовательное учреждение</a:t>
            </a:r>
            <a:br>
              <a:rPr lang="ru-RU" sz="2800" b="1" kern="1300" dirty="0">
                <a:solidFill>
                  <a:schemeClr val="tx1"/>
                </a:solidFill>
                <a:latin typeface="Bahnschrift SemiCondensed" panose="020B0502040204020203" pitchFamily="34" charset="0"/>
              </a:rPr>
            </a:br>
            <a:r>
              <a:rPr lang="ru-RU" sz="2800" b="1" kern="1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«Центр образования «</a:t>
            </a:r>
            <a:r>
              <a:rPr lang="ru-RU" sz="2800" b="1" kern="13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Тавла</a:t>
            </a:r>
            <a:r>
              <a:rPr lang="ru-RU" sz="2800" b="1" kern="1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» - Средняя общеобразовательная школа №17»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5842" y="20569"/>
            <a:ext cx="2621241" cy="1994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8596" y="2716924"/>
            <a:ext cx="95768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Bahnschrift SemiCondensed" panose="020B0502040204020203" pitchFamily="34" charset="0"/>
              </a:rPr>
              <a:t>Творческий проект</a:t>
            </a:r>
          </a:p>
          <a:p>
            <a:pPr algn="ctr"/>
            <a:r>
              <a:rPr lang="ru-RU" sz="7200" b="1" dirty="0" smtClean="0">
                <a:latin typeface="Bahnschrift SemiCondensed" panose="020B0502040204020203" pitchFamily="34" charset="0"/>
              </a:rPr>
              <a:t>«</a:t>
            </a:r>
            <a:r>
              <a:rPr lang="ru-RU" sz="7200" b="1" dirty="0" err="1" smtClean="0">
                <a:latin typeface="Bahnschrift SemiCondensed" panose="020B0502040204020203" pitchFamily="34" charset="0"/>
              </a:rPr>
              <a:t>Робот-суммоист</a:t>
            </a:r>
            <a:r>
              <a:rPr lang="ru-RU" sz="7200" b="1" dirty="0" smtClean="0">
                <a:latin typeface="Bahnschrift SemiCondensed" panose="020B0502040204020203" pitchFamily="34" charset="0"/>
              </a:rPr>
              <a:t>»</a:t>
            </a:r>
            <a:endParaRPr lang="ru-RU" sz="7200" dirty="0">
              <a:latin typeface="Bahnschrift SemiCondense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11526" y="5449988"/>
            <a:ext cx="68631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работы: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Миронов Даниил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ученик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7Г класса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11526" y="5942349"/>
            <a:ext cx="740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Айсина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В.В., учитель информатики и технологии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506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4919" r="13576"/>
          <a:stretch/>
        </p:blipFill>
        <p:spPr>
          <a:xfrm>
            <a:off x="288035" y="144331"/>
            <a:ext cx="3849625" cy="30283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15498" r="16020"/>
          <a:stretch/>
        </p:blipFill>
        <p:spPr>
          <a:xfrm>
            <a:off x="4487418" y="145908"/>
            <a:ext cx="3685032" cy="30268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7217" t="11354" r="3309" b="8403"/>
          <a:stretch/>
        </p:blipFill>
        <p:spPr>
          <a:xfrm>
            <a:off x="8522208" y="146779"/>
            <a:ext cx="3289829" cy="30283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0945" y="3282696"/>
            <a:ext cx="4608040" cy="3456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9934" y="3282696"/>
            <a:ext cx="4637050" cy="34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190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22098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57200" y="40005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7658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99155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21729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4991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79152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2875"/>
            <a:ext cx="106680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0765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717" y="1204632"/>
            <a:ext cx="11599094" cy="413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6898" y="624747"/>
            <a:ext cx="8235822" cy="60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813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5832" y="-144463"/>
            <a:ext cx="2293073" cy="1744824"/>
          </a:xfrm>
          <a:prstGeom prst="rect">
            <a:avLst/>
          </a:prstGeom>
        </p:spPr>
      </p:pic>
      <p:sp>
        <p:nvSpPr>
          <p:cNvPr id="8194" name="AutoShape 2" descr="https://robotix33.ru/wp-content/uploads/2015/04/DSC074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456770"/>
              </p:ext>
            </p:extLst>
          </p:nvPr>
        </p:nvGraphicFramePr>
        <p:xfrm>
          <a:off x="307975" y="5223883"/>
          <a:ext cx="11476588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7943">
                  <a:extLst>
                    <a:ext uri="{9D8B030D-6E8A-4147-A177-3AD203B41FA5}">
                      <a16:colId xmlns:a16="http://schemas.microsoft.com/office/drawing/2014/main" xmlns="" val="402257635"/>
                    </a:ext>
                  </a:extLst>
                </a:gridCol>
                <a:gridCol w="2985796">
                  <a:extLst>
                    <a:ext uri="{9D8B030D-6E8A-4147-A177-3AD203B41FA5}">
                      <a16:colId xmlns:a16="http://schemas.microsoft.com/office/drawing/2014/main" xmlns="" val="289478634"/>
                    </a:ext>
                  </a:extLst>
                </a:gridCol>
                <a:gridCol w="2547257">
                  <a:extLst>
                    <a:ext uri="{9D8B030D-6E8A-4147-A177-3AD203B41FA5}">
                      <a16:colId xmlns:a16="http://schemas.microsoft.com/office/drawing/2014/main" xmlns="" val="3124245952"/>
                    </a:ext>
                  </a:extLst>
                </a:gridCol>
                <a:gridCol w="2211356">
                  <a:extLst>
                    <a:ext uri="{9D8B030D-6E8A-4147-A177-3AD203B41FA5}">
                      <a16:colId xmlns:a16="http://schemas.microsoft.com/office/drawing/2014/main" xmlns="" val="3228423214"/>
                    </a:ext>
                  </a:extLst>
                </a:gridCol>
                <a:gridCol w="1474236">
                  <a:extLst>
                    <a:ext uri="{9D8B030D-6E8A-4147-A177-3AD203B41FA5}">
                      <a16:colId xmlns:a16="http://schemas.microsoft.com/office/drawing/2014/main" xmlns="" val="41200886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800" dirty="0">
                          <a:effectLst/>
                        </a:rPr>
                        <a:t>Номинация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800">
                          <a:effectLst/>
                        </a:rPr>
                        <a:t>Высота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800" dirty="0">
                          <a:effectLst/>
                        </a:rPr>
                        <a:t>Ширина, см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800">
                          <a:effectLst/>
                        </a:rPr>
                        <a:t>Длинна, см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800">
                          <a:effectLst/>
                        </a:rPr>
                        <a:t>Вес, г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37905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800">
                          <a:effectLst/>
                        </a:rPr>
                        <a:t>Сумо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800" dirty="0">
                          <a:effectLst/>
                        </a:rPr>
                        <a:t>Не ограниченна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800" dirty="0">
                          <a:effectLst/>
                        </a:rPr>
                        <a:t>15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800">
                          <a:effectLst/>
                        </a:rPr>
                        <a:t>15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800" dirty="0">
                          <a:effectLst/>
                        </a:rPr>
                        <a:t>1000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141211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9872" y="412265"/>
            <a:ext cx="11852794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Требования к роботам.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2.1. Общие требования к роботам.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2.1.1.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Ниже приведённые требования касаются всех роботов.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2.1.2.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Робот должен помещаться в квадратную коробку соответствующих его классу размеров (см. табл.1).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2.1.3.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Общая масса робота в начале матча должна быть меньше предельного веса для его класса (см. табл.1).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2.1.4.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Робот может увеличиваться в размерах после начала матча, но не должен физически разделяться на части, и должен оставаться одним цельным роботом. Роботы, нарушающие эти запреты, проигрывают матч. Винты, гайки, и другие части робота общей массой не более 5 г, выпадающие из робота, не приводят к проигрышу матча.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2.1.5.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Все роботы должны быть автономны. Любые механизмы управления разрешены, если все их компоненты находятся на роботе, и механизм не взаимодействует с внешней системой управления (человеком, машиной и т.д.).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Таблица 1. – Таблица ограничений размера и веса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320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571" y="1003270"/>
            <a:ext cx="116725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Выводы</a:t>
            </a:r>
            <a:r>
              <a:rPr lang="ru-RU" sz="3600" dirty="0"/>
              <a:t>:</a:t>
            </a:r>
          </a:p>
          <a:p>
            <a:r>
              <a:rPr lang="ru-RU" sz="3600" dirty="0"/>
              <a:t>-	нами был спроектирован и собран робот-</a:t>
            </a:r>
            <a:r>
              <a:rPr lang="ru-RU" sz="3600" dirty="0" err="1"/>
              <a:t>сумоист</a:t>
            </a:r>
            <a:r>
              <a:rPr lang="ru-RU" sz="3600" dirty="0"/>
              <a:t>.</a:t>
            </a:r>
          </a:p>
          <a:p>
            <a:r>
              <a:rPr lang="ru-RU" sz="3600" dirty="0"/>
              <a:t>-	цель нашего проекта достигнута.</a:t>
            </a:r>
          </a:p>
          <a:p>
            <a:r>
              <a:rPr lang="ru-RU" sz="3600" dirty="0"/>
              <a:t>-	гипотеза доказана.</a:t>
            </a:r>
          </a:p>
          <a:p>
            <a:r>
              <a:rPr lang="ru-RU" sz="3600" dirty="0"/>
              <a:t>Во время сборки робота нам пришлось научиться работать без </a:t>
            </a:r>
            <a:r>
              <a:rPr lang="ru-RU" sz="3600" dirty="0" smtClean="0"/>
              <a:t>инструкции </a:t>
            </a:r>
            <a:r>
              <a:rPr lang="ru-RU" sz="3600" dirty="0"/>
              <a:t>по сборке, разбираться в принципах соединений электрических контактов. Нашего робота мы собирали несколько дней.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346987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216" y="335141"/>
            <a:ext cx="10921232" cy="613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944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621241" cy="1994531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CA24F4F7-1CB3-4A1E-A151-F2D08697C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1994531"/>
            <a:ext cx="1148168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3600" b="1" dirty="0" smtClean="0"/>
              <a:t>Цель работы:</a:t>
            </a:r>
            <a:r>
              <a:rPr lang="ru-RU" sz="3600" dirty="0" smtClean="0"/>
              <a:t> создание и запрограммировать </a:t>
            </a:r>
            <a:r>
              <a:rPr lang="ru-RU" sz="3600" dirty="0" err="1" smtClean="0"/>
              <a:t>робота-сумоиста</a:t>
            </a:r>
            <a:r>
              <a:rPr lang="ru-RU" sz="3600" dirty="0" smtClean="0"/>
              <a:t>.</a:t>
            </a:r>
          </a:p>
          <a:p>
            <a:pPr algn="just"/>
            <a:r>
              <a:rPr lang="ru-RU" sz="3600" b="1" dirty="0" smtClean="0"/>
              <a:t>Задачи проекта:</a:t>
            </a:r>
            <a:endParaRPr lang="ru-RU" sz="3600" dirty="0" smtClean="0"/>
          </a:p>
          <a:p>
            <a:pPr lvl="0" algn="just">
              <a:buFont typeface="Wingdings" pitchFamily="2" charset="2"/>
              <a:buChar char="ü"/>
            </a:pPr>
            <a:r>
              <a:rPr lang="ru-RU" sz="3600" dirty="0" smtClean="0"/>
              <a:t>изучить историю соревновательной робототехники;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3600" dirty="0" smtClean="0"/>
              <a:t>найти информацию о </a:t>
            </a:r>
            <a:r>
              <a:rPr lang="ru-RU" sz="3600" dirty="0" err="1" smtClean="0"/>
              <a:t>роботах-сумоистах</a:t>
            </a:r>
            <a:r>
              <a:rPr lang="ru-RU" sz="3600" dirty="0" smtClean="0"/>
              <a:t>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3600" dirty="0" smtClean="0"/>
              <a:t>спроектировать и запрограммировать </a:t>
            </a:r>
            <a:r>
              <a:rPr lang="ru-RU" sz="3600" dirty="0" err="1" smtClean="0"/>
              <a:t>робота-сумоиста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8194" name="AutoShape 2" descr="https://robotix33.ru/wp-content/uploads/2015/04/DSC074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8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5832" y="-144463"/>
            <a:ext cx="2293073" cy="1744824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CA24F4F7-1CB3-4A1E-A151-F2D08697C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695184"/>
            <a:ext cx="11801057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600" b="1" dirty="0"/>
              <a:t>Объект исследования: </a:t>
            </a:r>
            <a:r>
              <a:rPr lang="ru-RU" sz="3600" dirty="0"/>
              <a:t>робота-</a:t>
            </a:r>
            <a:r>
              <a:rPr lang="ru-RU" sz="3600" dirty="0" err="1"/>
              <a:t>сумоиста</a:t>
            </a:r>
            <a:r>
              <a:rPr lang="ru-RU" sz="3600" dirty="0"/>
              <a:t>.</a:t>
            </a:r>
          </a:p>
          <a:p>
            <a:r>
              <a:rPr lang="ru-RU" sz="3600" b="1" dirty="0"/>
              <a:t>Предмет исследования: </a:t>
            </a:r>
            <a:r>
              <a:rPr lang="ru-RU" sz="3600" dirty="0"/>
              <a:t>возможности конструктора LEGO </a:t>
            </a:r>
            <a:r>
              <a:rPr lang="ru-RU" sz="3600" dirty="0" err="1"/>
              <a:t>Mindstorms</a:t>
            </a:r>
            <a:r>
              <a:rPr lang="ru-RU" sz="3600" dirty="0"/>
              <a:t>.</a:t>
            </a:r>
          </a:p>
          <a:p>
            <a:pPr algn="just"/>
            <a:r>
              <a:rPr lang="ru-RU" sz="3600" b="1" dirty="0"/>
              <a:t>Гипотеза проекта: </a:t>
            </a:r>
            <a:r>
              <a:rPr lang="ru-RU" sz="3600" dirty="0"/>
              <a:t>доказать, что, изучив возможности конструктора LEGO </a:t>
            </a:r>
            <a:r>
              <a:rPr lang="ru-RU" sz="3600" dirty="0" err="1"/>
              <a:t>Mindstorms</a:t>
            </a:r>
            <a:r>
              <a:rPr lang="ru-RU" sz="3600" dirty="0"/>
              <a:t> и сконструировать робота-</a:t>
            </a:r>
            <a:r>
              <a:rPr lang="ru-RU" sz="3600" dirty="0" err="1"/>
              <a:t>сумоиста</a:t>
            </a:r>
            <a:r>
              <a:rPr lang="ru-RU" sz="3600" dirty="0"/>
              <a:t> появиться </a:t>
            </a:r>
            <a:r>
              <a:rPr lang="ru-RU" sz="3600" dirty="0" smtClean="0"/>
              <a:t>возможность </a:t>
            </a:r>
            <a:r>
              <a:rPr lang="ru-RU" sz="3600" dirty="0"/>
              <a:t>принять участие в </a:t>
            </a:r>
            <a:r>
              <a:rPr lang="ru-RU" sz="3600" dirty="0" smtClean="0"/>
              <a:t>робототехнических </a:t>
            </a:r>
            <a:r>
              <a:rPr lang="ru-RU" sz="3600" dirty="0"/>
              <a:t>соревнованиях.</a:t>
            </a:r>
          </a:p>
          <a:p>
            <a:pPr algn="just"/>
            <a:r>
              <a:rPr lang="ru-RU" sz="3600" b="1" dirty="0"/>
              <a:t>Техническая и научная новизна </a:t>
            </a:r>
            <a:r>
              <a:rPr lang="ru-RU" sz="3600" b="1" dirty="0" smtClean="0"/>
              <a:t>проекта. </a:t>
            </a:r>
            <a:r>
              <a:rPr lang="ru-RU" sz="3600" dirty="0"/>
              <a:t>В нашей работе мы рассматриваем сборку робота-</a:t>
            </a:r>
            <a:r>
              <a:rPr lang="ru-RU" sz="3600" dirty="0" err="1"/>
              <a:t>сумоиста</a:t>
            </a:r>
            <a:r>
              <a:rPr lang="ru-RU" sz="3600" dirty="0"/>
              <a:t> для участия в робототехнических соревнованиях.</a:t>
            </a:r>
          </a:p>
        </p:txBody>
      </p:sp>
      <p:sp>
        <p:nvSpPr>
          <p:cNvPr id="8194" name="AutoShape 2" descr="https://robotix33.ru/wp-content/uploads/2015/04/DSC074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174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621241" cy="1994531"/>
          </a:xfrm>
          <a:prstGeom prst="rect">
            <a:avLst/>
          </a:prstGeom>
        </p:spPr>
      </p:pic>
      <p:pic>
        <p:nvPicPr>
          <p:cNvPr id="6" name="Рисунок 5" descr="Состязания ардулин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050" y="800100"/>
            <a:ext cx="97536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71153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621241" cy="1994531"/>
          </a:xfrm>
          <a:prstGeom prst="rect">
            <a:avLst/>
          </a:prstGeom>
        </p:spPr>
      </p:pic>
      <p:pic>
        <p:nvPicPr>
          <p:cNvPr id="7" name="Рисунок 6" descr="международные робототехнические состязан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050" y="770147"/>
            <a:ext cx="9010650" cy="580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63613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621241" cy="1994531"/>
          </a:xfrm>
          <a:prstGeom prst="rect">
            <a:avLst/>
          </a:prstGeom>
        </p:spPr>
      </p:pic>
      <p:pic>
        <p:nvPicPr>
          <p:cNvPr id="8" name="Рисунок 7" descr="Крупнейший фестиваль робототехни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8851" y="832316"/>
            <a:ext cx="9806268" cy="589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7505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621241" cy="1994531"/>
          </a:xfrm>
          <a:prstGeom prst="rect">
            <a:avLst/>
          </a:prstGeom>
        </p:spPr>
      </p:pic>
      <p:pic>
        <p:nvPicPr>
          <p:cNvPr id="9" name="Рисунок 8" descr="Соревнования РобоНикел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8850" y="723900"/>
            <a:ext cx="97154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6049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282" y="784972"/>
            <a:ext cx="6434418" cy="607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721</TotalTime>
  <Words>296</Words>
  <Application>Microsoft Office PowerPoint</Application>
  <PresentationFormat>Произвольный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смит</dc:creator>
  <cp:lastModifiedBy>super</cp:lastModifiedBy>
  <cp:revision>86</cp:revision>
  <cp:lastPrinted>2023-12-21T11:51:37Z</cp:lastPrinted>
  <dcterms:created xsi:type="dcterms:W3CDTF">2022-03-31T12:20:17Z</dcterms:created>
  <dcterms:modified xsi:type="dcterms:W3CDTF">2024-03-27T15:55:04Z</dcterms:modified>
</cp:coreProperties>
</file>