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6" r:id="rId2"/>
    <p:sldId id="280" r:id="rId3"/>
    <p:sldId id="278" r:id="rId4"/>
    <p:sldId id="283" r:id="rId5"/>
    <p:sldId id="286" r:id="rId6"/>
    <p:sldId id="289" r:id="rId7"/>
    <p:sldId id="285" r:id="rId8"/>
    <p:sldId id="281" r:id="rId9"/>
    <p:sldId id="27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5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32"/>
  </p:normalViewPr>
  <p:slideViewPr>
    <p:cSldViewPr snapToGrid="0" snapToObjects="1">
      <p:cViewPr varScale="1">
        <p:scale>
          <a:sx n="101" d="100"/>
          <a:sy n="101" d="100"/>
        </p:scale>
        <p:origin x="-83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720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C6FD73BD-0EDB-564A-854B-F2E12DA75B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E677403-9FD3-D245-BC1C-B98229E5D4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EF272-A5C6-794F-B06B-37DFCDBA6751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D917D8E-02EE-A94B-9F2D-81CB3CC1A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A19792A-87AC-C44E-9FBE-3FC25FA8A3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66BB3-A28C-584D-8E7E-FC483D1B1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910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16DAA-85AE-9543-B17F-99EB7C5690CE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FD84A-3683-5B45-B25F-B472BA4FD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09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конт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35A5397-51B3-E34D-9337-5F3DC4610EC0}"/>
              </a:ext>
            </a:extLst>
          </p:cNvPr>
          <p:cNvSpPr/>
          <p:nvPr userDrawn="1"/>
        </p:nvSpPr>
        <p:spPr>
          <a:xfrm>
            <a:off x="-80010" y="6508662"/>
            <a:ext cx="12313921" cy="369332"/>
          </a:xfrm>
          <a:prstGeom prst="rect">
            <a:avLst/>
          </a:prstGeom>
          <a:solidFill>
            <a:srgbClr val="1A3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16CCF45-3795-B946-AC86-8DB98325FF40}"/>
              </a:ext>
            </a:extLst>
          </p:cNvPr>
          <p:cNvSpPr txBox="1"/>
          <p:nvPr userDrawn="1"/>
        </p:nvSpPr>
        <p:spPr>
          <a:xfrm>
            <a:off x="283062" y="6490374"/>
            <a:ext cx="881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Всероссийский конкурс исследовательских</a:t>
            </a:r>
            <a:r>
              <a:rPr lang="en-US" sz="1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и проектных работ</a:t>
            </a:r>
            <a:r>
              <a:rPr lang="en-US" sz="1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«Транспорт будущего»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8F1EBE-D896-B048-9DF0-90198971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8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2">
            <a:extLst>
              <a:ext uri="{FF2B5EF4-FFF2-40B4-BE49-F238E27FC236}">
                <a16:creationId xmlns:a16="http://schemas.microsoft.com/office/drawing/2014/main" xmlns="" id="{19508704-E6E1-114E-B271-944ABF76F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91656" y="6528107"/>
            <a:ext cx="1789471" cy="330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32A4AC-EC6F-9741-A198-32473B4982E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2744614D-3D7E-0B40-B142-56034A09CD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189973"/>
            <a:ext cx="10515600" cy="50187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941292-5F3D-0D4A-BA25-68B0E8609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53" y="44437"/>
            <a:ext cx="853843" cy="4384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333E78D-4270-8A46-97C8-DC644176C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96887">
            <a:off x="11332847" y="5964874"/>
            <a:ext cx="853843" cy="4384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972A28D-CE33-E04E-B354-CB2162B8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16860" r="64905"/>
          <a:stretch/>
        </p:blipFill>
        <p:spPr>
          <a:xfrm>
            <a:off x="-13440" y="1767613"/>
            <a:ext cx="853844" cy="46823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884FC95-9CA6-E24C-B136-2D408C5F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16860" r="64905"/>
          <a:stretch/>
        </p:blipFill>
        <p:spPr>
          <a:xfrm flipH="1" flipV="1">
            <a:off x="11351596" y="-9571"/>
            <a:ext cx="853844" cy="468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065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1" cy="1470025"/>
          </a:xfrm>
          <a:prstGeom prst="rect">
            <a:avLst/>
          </a:prstGeom>
        </p:spPr>
        <p:txBody>
          <a:bodyPr lIns="93040" tIns="46520" rIns="93040" bIns="4652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 lIns="93040" tIns="46520" rIns="93040" bIns="465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lIns="93040" tIns="46520" rIns="93040" bIns="46520"/>
          <a:lstStyle/>
          <a:p>
            <a:fld id="{6B56D099-9D90-41E8-9B6D-6E016BD969EC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6"/>
          </a:xfrm>
          <a:prstGeom prst="rect">
            <a:avLst/>
          </a:prstGeom>
        </p:spPr>
        <p:txBody>
          <a:bodyPr lIns="93040" tIns="46520" rIns="93040" bIns="4652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lIns="93040" tIns="46520" rIns="93040" bIns="46520"/>
          <a:lstStyle/>
          <a:p>
            <a:fld id="{2CEC6D13-C1EE-4D9D-BA49-582A9279F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C7E5D1-82CB-4E9C-88EB-D8D0AD04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EF583E-1201-4528-8F65-72E8B209D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C0A00A-628D-482B-94BA-DC28DD59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1F786-9F98-43A2-9E88-BC26E452EF22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100018-08F3-4EAD-91F7-816F43101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543043B-0071-4A8D-B671-9252DA9B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7840C7-5837-4050-8072-DE2DB423B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620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7349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A355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D6FFF5-7D56-44DD-A2A5-24FCA3EEEE76}"/>
              </a:ext>
            </a:extLst>
          </p:cNvPr>
          <p:cNvSpPr txBox="1"/>
          <p:nvPr/>
        </p:nvSpPr>
        <p:spPr>
          <a:xfrm>
            <a:off x="0" y="420945"/>
            <a:ext cx="12192000" cy="786446"/>
          </a:xfrm>
          <a:prstGeom prst="rect">
            <a:avLst/>
          </a:prstGeom>
          <a:noFill/>
        </p:spPr>
        <p:txBody>
          <a:bodyPr wrap="square" lIns="93040" tIns="46520" rIns="93040" bIns="46520" rtlCol="0">
            <a:spAutoFit/>
          </a:bodyPr>
          <a:lstStyle/>
          <a:p>
            <a:pPr algn="ctr"/>
            <a:r>
              <a:rPr lang="ru-RU" sz="45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RussianRail G Pro" panose="020B0506040000020004" pitchFamily="34" charset="-52"/>
              </a:rPr>
              <a:t>Транспорт будущего</a:t>
            </a:r>
            <a:endParaRPr lang="ru-RU" sz="4500" b="1" dirty="0">
              <a:solidFill>
                <a:schemeClr val="tx1">
                  <a:lumMod val="95000"/>
                  <a:lumOff val="5000"/>
                </a:schemeClr>
              </a:solidFill>
              <a:latin typeface="RussianRail G Pro" panose="020B0506040000020004" pitchFamily="34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C0D621-BCD6-4544-AFF2-78E02CC2F874}"/>
              </a:ext>
            </a:extLst>
          </p:cNvPr>
          <p:cNvSpPr txBox="1"/>
          <p:nvPr/>
        </p:nvSpPr>
        <p:spPr>
          <a:xfrm>
            <a:off x="0" y="3070899"/>
            <a:ext cx="12192000" cy="663335"/>
          </a:xfrm>
          <a:prstGeom prst="rect">
            <a:avLst/>
          </a:prstGeom>
          <a:noFill/>
        </p:spPr>
        <p:txBody>
          <a:bodyPr wrap="square" lIns="93040" tIns="46520" rIns="93040" bIns="46520" rtlCol="0">
            <a:spAutoFit/>
          </a:bodyPr>
          <a:lstStyle/>
          <a:p>
            <a:pPr algn="ctr"/>
            <a:r>
              <a:rPr lang="ru-RU" sz="3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ussianRail G Pro" panose="020B0506040000020004" pitchFamily="34" charset="-52"/>
              </a:rPr>
              <a:t>ПРИВОЛЖСКАЯ ЖЕЛЕЗНАЯ ДОРОГА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23F956B-B786-4CDD-B107-0BF62A259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7" y="4881092"/>
            <a:ext cx="3676098" cy="116786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661DB69D-9AA4-4A24-82B7-F74850345954}"/>
              </a:ext>
            </a:extLst>
          </p:cNvPr>
          <p:cNvSpPr txBox="1">
            <a:spLocks/>
          </p:cNvSpPr>
          <p:nvPr/>
        </p:nvSpPr>
        <p:spPr>
          <a:xfrm>
            <a:off x="0" y="1853352"/>
            <a:ext cx="12192000" cy="8735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1198138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ru-RU" sz="6500" b="1" dirty="0" err="1" smtClean="0">
                <a:solidFill>
                  <a:srgbClr val="FF0000"/>
                </a:solidFill>
                <a:latin typeface="RussianRail G Pro" panose="020B0506040000020004" pitchFamily="34" charset="-52"/>
              </a:rPr>
              <a:t>Экзоскелет</a:t>
            </a:r>
            <a:r>
              <a:rPr lang="ru-RU" sz="6500" b="1" dirty="0" smtClean="0">
                <a:solidFill>
                  <a:srgbClr val="FF0000"/>
                </a:solidFill>
                <a:latin typeface="RussianRail G Pro" panose="020B0506040000020004" pitchFamily="34" charset="-52"/>
              </a:rPr>
              <a:t> ростовой</a:t>
            </a:r>
            <a:endParaRPr lang="ru-RU" sz="6500" b="1" dirty="0">
              <a:solidFill>
                <a:srgbClr val="FF0000"/>
              </a:solidFill>
              <a:latin typeface="RussianRail G Pro" panose="020B05060400000200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5713" y="4789787"/>
            <a:ext cx="6425343" cy="400099"/>
          </a:xfrm>
          <a:prstGeom prst="rect">
            <a:avLst/>
          </a:prstGeom>
          <a:noFill/>
        </p:spPr>
        <p:txBody>
          <a:bodyPr wrap="square" lIns="121911" tIns="60955" rIns="121911" bIns="60955" rtlCol="0">
            <a:spAutoFit/>
          </a:bodyPr>
          <a:lstStyle/>
          <a:p>
            <a:r>
              <a:rPr lang="ru-RU" b="1" dirty="0" smtClean="0">
                <a:latin typeface="RussianRail G Pro" panose="020B0506040000020004" pitchFamily="34" charset="-52"/>
              </a:rPr>
              <a:t>Юдин Виталий Викторович</a:t>
            </a:r>
            <a:endParaRPr lang="ru-RU" b="1" dirty="0">
              <a:latin typeface="RussianRail G Pro" panose="020B0506040000020004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288" y="6241878"/>
            <a:ext cx="4765079" cy="553280"/>
          </a:xfrm>
          <a:prstGeom prst="rect">
            <a:avLst/>
          </a:prstGeom>
          <a:noFill/>
        </p:spPr>
        <p:txBody>
          <a:bodyPr wrap="square" lIns="121911" tIns="60955" rIns="121911" bIns="60955" rtlCol="0">
            <a:spAutoFit/>
          </a:bodyPr>
          <a:lstStyle/>
          <a:p>
            <a:r>
              <a:rPr lang="ru-RU" sz="1400" b="1" dirty="0" smtClean="0">
                <a:latin typeface="RussianRail G Pro" panose="020B0506040000020004" pitchFamily="34" charset="-52"/>
              </a:rPr>
              <a:t>Научный руководитель</a:t>
            </a:r>
          </a:p>
          <a:p>
            <a:r>
              <a:rPr lang="ru-RU" sz="1400" b="1" dirty="0" smtClean="0">
                <a:latin typeface="RussianRail G Pro" panose="020B0506040000020004" pitchFamily="34" charset="-52"/>
              </a:rPr>
              <a:t>Галкин А.В.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5713" y="5342286"/>
            <a:ext cx="6425343" cy="400099"/>
          </a:xfrm>
          <a:prstGeom prst="rect">
            <a:avLst/>
          </a:prstGeom>
          <a:noFill/>
        </p:spPr>
        <p:txBody>
          <a:bodyPr wrap="square" lIns="121911" tIns="60955" rIns="121911" bIns="60955" rtlCol="0">
            <a:spAutoFit/>
          </a:bodyPr>
          <a:lstStyle/>
          <a:p>
            <a:r>
              <a:rPr lang="ru-RU" b="1" dirty="0" smtClean="0">
                <a:latin typeface="RussianRail G Pro" panose="020B0506040000020004" pitchFamily="34" charset="-52"/>
              </a:rPr>
              <a:t>Казанцев Михаил Константинович</a:t>
            </a:r>
            <a:endParaRPr lang="ru-RU" b="1" dirty="0">
              <a:latin typeface="RussianRail G Pro" panose="020B05060400000200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5713" y="5965628"/>
            <a:ext cx="6425343" cy="400099"/>
          </a:xfrm>
          <a:prstGeom prst="rect">
            <a:avLst/>
          </a:prstGeom>
          <a:noFill/>
        </p:spPr>
        <p:txBody>
          <a:bodyPr wrap="square" lIns="121911" tIns="60955" rIns="121911" bIns="60955" rtlCol="0">
            <a:spAutoFit/>
          </a:bodyPr>
          <a:lstStyle/>
          <a:p>
            <a:r>
              <a:rPr lang="ru-RU" b="1" dirty="0" smtClean="0">
                <a:latin typeface="RussianRail G Pro" panose="020B0506040000020004" pitchFamily="34" charset="-52"/>
              </a:rPr>
              <a:t>Вишневецкий </a:t>
            </a:r>
            <a:r>
              <a:rPr lang="ru-RU" b="1" smtClean="0">
                <a:latin typeface="RussianRail G Pro" panose="020B0506040000020004" pitchFamily="34" charset="-52"/>
              </a:rPr>
              <a:t>Андрей Денисович</a:t>
            </a:r>
            <a:endParaRPr lang="ru-RU" b="1" dirty="0">
              <a:latin typeface="RussianRail G Pro" panose="020B0506040000020004" pitchFamily="34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5126"/>
            <a:ext cx="10515600" cy="680819"/>
          </a:xfrm>
          <a:prstGeom prst="rect">
            <a:avLst/>
          </a:prstGeom>
        </p:spPr>
        <p:txBody>
          <a:bodyPr lIns="93040" tIns="46520" rIns="93040" bIns="4652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1A355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Проблема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A355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24989" y="1706880"/>
            <a:ext cx="4456611" cy="3931920"/>
          </a:xfrm>
          <a:prstGeom prst="rect">
            <a:avLst/>
          </a:prstGeom>
        </p:spPr>
        <p:txBody>
          <a:bodyPr lIns="93040" tIns="46520" rIns="93040" bIns="465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Экзоскелет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хорошо описан в литературе и попытки его разработать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предпнимаются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уже более 100 лет, однако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качественных решений в начале 21 века нет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aseline="0" dirty="0" smtClean="0"/>
              <a:t>И сейчас</a:t>
            </a:r>
            <a:r>
              <a:rPr lang="ru-RU" sz="2600" dirty="0" smtClean="0"/>
              <a:t> человечество нуждается в эффективном решении.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https://goodwalls.top/uploads/posts/2022-12/1670590870_elmina-club-p-ekzoskelet-art-vkontakte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5275" y="365126"/>
            <a:ext cx="2168525" cy="2710656"/>
          </a:xfrm>
          <a:prstGeom prst="rect">
            <a:avLst/>
          </a:prstGeom>
          <a:noFill/>
        </p:spPr>
      </p:pic>
      <p:pic>
        <p:nvPicPr>
          <p:cNvPr id="8196" name="Picture 4" descr="https://mediasole.ru/data/images/517/517482/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5475" y="3300690"/>
            <a:ext cx="4543425" cy="3023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CB06351-070C-BA4E-B3FF-91B5FFA8E34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5257800" cy="680819"/>
          </a:xfrm>
          <a:prstGeom prst="rect">
            <a:avLst/>
          </a:prstGeom>
        </p:spPr>
        <p:txBody>
          <a:bodyPr lIns="93040" tIns="46520" rIns="93040" bIns="4652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1A355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A355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33FF7BD1-3AC9-2745-916E-1E40BA1F09FB}"/>
              </a:ext>
            </a:extLst>
          </p:cNvPr>
          <p:cNvSpPr txBox="1">
            <a:spLocks/>
          </p:cNvSpPr>
          <p:nvPr/>
        </p:nvSpPr>
        <p:spPr>
          <a:xfrm>
            <a:off x="838200" y="1799573"/>
            <a:ext cx="5257800" cy="1396114"/>
          </a:xfrm>
          <a:prstGeom prst="rect">
            <a:avLst/>
          </a:prstGeom>
        </p:spPr>
        <p:txBody>
          <a:bodyPr lIns="93040" tIns="46520" rIns="93040" bIns="46520"/>
          <a:lstStyle/>
          <a:p>
            <a:r>
              <a:rPr lang="ru-RU" dirty="0" smtClean="0"/>
              <a:t>Цель проекта разработать антропоморфное механическое устройство для облегчения нагрузки на человека или замены последнего на робота. </a:t>
            </a:r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33FF7BD1-3AC9-2745-916E-1E40BA1F09FB}"/>
              </a:ext>
            </a:extLst>
          </p:cNvPr>
          <p:cNvSpPr txBox="1">
            <a:spLocks/>
          </p:cNvSpPr>
          <p:nvPr/>
        </p:nvSpPr>
        <p:spPr>
          <a:xfrm>
            <a:off x="958392" y="4081806"/>
            <a:ext cx="5257800" cy="1902019"/>
          </a:xfrm>
          <a:prstGeom prst="rect">
            <a:avLst/>
          </a:prstGeom>
        </p:spPr>
        <p:txBody>
          <a:bodyPr/>
          <a:lstStyle/>
          <a:p>
            <a:r>
              <a:rPr lang="ru-RU" sz="2000" dirty="0" smtClean="0"/>
              <a:t>построить объемную модель ростового </a:t>
            </a:r>
            <a:r>
              <a:rPr lang="ru-RU" sz="2000" dirty="0" err="1" smtClean="0"/>
              <a:t>экзоскелета</a:t>
            </a:r>
            <a:r>
              <a:rPr lang="ru-RU" sz="2000" dirty="0" smtClean="0"/>
              <a:t> человека, </a:t>
            </a:r>
          </a:p>
          <a:p>
            <a:r>
              <a:rPr lang="ru-RU" sz="2000" dirty="0" smtClean="0"/>
              <a:t>спроектировать основные узлы и коммуникации.</a:t>
            </a:r>
          </a:p>
          <a:p>
            <a:r>
              <a:rPr lang="ru-RU" sz="2000" dirty="0" smtClean="0"/>
              <a:t>Разработать средства и методы объединения разных узлов в единое устройство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CB06351-070C-BA4E-B3FF-91B5FFA8E349}"/>
              </a:ext>
            </a:extLst>
          </p:cNvPr>
          <p:cNvSpPr txBox="1">
            <a:spLocks/>
          </p:cNvSpPr>
          <p:nvPr/>
        </p:nvSpPr>
        <p:spPr>
          <a:xfrm>
            <a:off x="838200" y="3195687"/>
            <a:ext cx="5257800" cy="68081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355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A355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33FF7BD1-3AC9-2745-916E-1E40BA1F09FB}"/>
              </a:ext>
            </a:extLst>
          </p:cNvPr>
          <p:cNvSpPr txBox="1">
            <a:spLocks/>
          </p:cNvSpPr>
          <p:nvPr/>
        </p:nvSpPr>
        <p:spPr>
          <a:xfrm>
            <a:off x="6216192" y="1545996"/>
            <a:ext cx="5257800" cy="1902019"/>
          </a:xfrm>
          <a:prstGeom prst="rect">
            <a:avLst/>
          </a:prstGeom>
        </p:spPr>
        <p:txBody>
          <a:bodyPr/>
          <a:lstStyle/>
          <a:p>
            <a:r>
              <a:rPr lang="ru-RU" sz="2000" dirty="0" smtClean="0"/>
              <a:t>Фото готовой модели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</a:t>
            </a:r>
            <a:endParaRPr lang="ru-RU" dirty="0"/>
          </a:p>
        </p:txBody>
      </p:sp>
      <p:pic>
        <p:nvPicPr>
          <p:cNvPr id="7" name="Picture 2" descr="C:\aga\kvant\Дорога в будущее\Модель экзоскелета\959d14a2-3254-413d-8dc9-7f7e84895bc6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45945"/>
            <a:ext cx="2618607" cy="1963955"/>
          </a:xfrm>
          <a:prstGeom prst="rect">
            <a:avLst/>
          </a:prstGeom>
          <a:noFill/>
        </p:spPr>
      </p:pic>
      <p:pic>
        <p:nvPicPr>
          <p:cNvPr id="1026" name="Picture 2" descr="C:\Users\Kvantorium\Downloads\photo_5262572975264225993_y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1525" y="1045945"/>
            <a:ext cx="2505075" cy="5155138"/>
          </a:xfrm>
          <a:prstGeom prst="rect">
            <a:avLst/>
          </a:prstGeom>
          <a:noFill/>
        </p:spPr>
      </p:pic>
      <p:pic>
        <p:nvPicPr>
          <p:cNvPr id="1027" name="Picture 3" descr="C:\aga\kvant\Транспорт будущего 2024\ЗАвершенные\Экзоскелет ростовой Юдин, казанцев\На регитсрацию Казенцв Юдин\Картинки\photo_5273894152574196864_y.jpg"/>
          <p:cNvPicPr>
            <a:picLocks noChangeAspect="1" noChangeArrowheads="1"/>
          </p:cNvPicPr>
          <p:nvPr/>
        </p:nvPicPr>
        <p:blipFill>
          <a:blip r:embed="rId4"/>
          <a:srcRect l="7997" t="3750" b="27263"/>
          <a:stretch>
            <a:fillRect/>
          </a:stretch>
        </p:blipFill>
        <p:spPr bwMode="auto">
          <a:xfrm>
            <a:off x="838200" y="3314700"/>
            <a:ext cx="2162257" cy="2886383"/>
          </a:xfrm>
          <a:prstGeom prst="rect">
            <a:avLst/>
          </a:prstGeom>
          <a:noFill/>
        </p:spPr>
      </p:pic>
      <p:pic>
        <p:nvPicPr>
          <p:cNvPr id="1028" name="Picture 4" descr="C:\aga\kvant\Транспорт будущего 2024\ЗАвершенные\Экзоскелет ростовой Юдин, казанцев\На регитсрацию Казенцв Юдин\Картинки\photo_5273894152574196872_y.jpg"/>
          <p:cNvPicPr>
            <a:picLocks noChangeAspect="1" noChangeArrowheads="1"/>
          </p:cNvPicPr>
          <p:nvPr/>
        </p:nvPicPr>
        <p:blipFill>
          <a:blip r:embed="rId5"/>
          <a:srcRect l="30208" t="14531" r="37917" b="11563"/>
          <a:stretch>
            <a:fillRect/>
          </a:stretch>
        </p:blipFill>
        <p:spPr bwMode="auto">
          <a:xfrm>
            <a:off x="6353176" y="1045945"/>
            <a:ext cx="1667518" cy="5155137"/>
          </a:xfrm>
          <a:prstGeom prst="rect">
            <a:avLst/>
          </a:prstGeom>
          <a:noFill/>
        </p:spPr>
      </p:pic>
      <p:pic>
        <p:nvPicPr>
          <p:cNvPr id="1029" name="Picture 5" descr="C:\aga\kvant\Транспорт будущего 2024\ЗАвершенные\Экзоскелет ростовой Юдин, казанцев\На регитсрацию Казенцв Юдин\Картинки\photo_5273894152574196870_y.jpg"/>
          <p:cNvPicPr>
            <a:picLocks noChangeAspect="1" noChangeArrowheads="1"/>
          </p:cNvPicPr>
          <p:nvPr/>
        </p:nvPicPr>
        <p:blipFill>
          <a:blip r:embed="rId6"/>
          <a:srcRect l="5625" t="12188" r="5833" b="8125"/>
          <a:stretch>
            <a:fillRect/>
          </a:stretch>
        </p:blipFill>
        <p:spPr bwMode="auto">
          <a:xfrm>
            <a:off x="3456806" y="3308371"/>
            <a:ext cx="2410593" cy="2892712"/>
          </a:xfrm>
          <a:prstGeom prst="rect">
            <a:avLst/>
          </a:prstGeom>
          <a:noFill/>
        </p:spPr>
      </p:pic>
      <p:pic>
        <p:nvPicPr>
          <p:cNvPr id="1030" name="Picture 6" descr="C:\aga\kvant\Транспорт будущего 2024\ЗАвершенные\Экзоскелет ростовой Юдин, казанцев\На регитсрацию Казенцв Юдин\Картинки\photo_5273894152574196869_y.jpg"/>
          <p:cNvPicPr>
            <a:picLocks noChangeAspect="1" noChangeArrowheads="1"/>
          </p:cNvPicPr>
          <p:nvPr/>
        </p:nvPicPr>
        <p:blipFill>
          <a:blip r:embed="rId7"/>
          <a:srcRect t="26875"/>
          <a:stretch>
            <a:fillRect/>
          </a:stretch>
        </p:blipFill>
        <p:spPr bwMode="auto">
          <a:xfrm>
            <a:off x="3819525" y="1013222"/>
            <a:ext cx="2047874" cy="1996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pic>
        <p:nvPicPr>
          <p:cNvPr id="4" name="Содержимое 3" descr="Worm_Gea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0242" y="365125"/>
            <a:ext cx="4154655" cy="2961523"/>
          </a:xfrm>
        </p:spPr>
      </p:pic>
      <p:pic>
        <p:nvPicPr>
          <p:cNvPr id="3074" name="Picture 2" descr="https://avatars.mds.yandex.net/get-mpic/6340948/img_id2319167441217953614.jpeg/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145" y="3698124"/>
            <a:ext cx="4154655" cy="271922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8200" y="1005856"/>
            <a:ext cx="3980543" cy="33160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1A355D"/>
                </a:solidFill>
                <a:latin typeface="+mj-lt"/>
                <a:ea typeface="+mj-ea"/>
                <a:cs typeface="+mj-cs"/>
              </a:rPr>
              <a:t>В этом месте схема скелета на человеке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A355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0600" y="3326648"/>
            <a:ext cx="3980543" cy="33160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1A355D"/>
                </a:solidFill>
                <a:latin typeface="+mj-lt"/>
                <a:ea typeface="+mj-ea"/>
                <a:cs typeface="+mj-cs"/>
              </a:rPr>
              <a:t>Червячная передача мощная, позволяет сохранять положение груза без нагрузки на электродвигатель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A355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B3DD90D-3D88-4A06-A279-139C9031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820" y="88359"/>
            <a:ext cx="6694801" cy="779381"/>
          </a:xfrm>
        </p:spPr>
        <p:txBody>
          <a:bodyPr/>
          <a:lstStyle/>
          <a:p>
            <a:r>
              <a:rPr lang="ru-RU" dirty="0"/>
              <a:t>Принципиальная </a:t>
            </a:r>
            <a:r>
              <a:rPr lang="ru-RU"/>
              <a:t>схема ноги</a:t>
            </a:r>
            <a:endParaRPr lang="ru-RU" dirty="0"/>
          </a:p>
        </p:txBody>
      </p:sp>
      <p:pic>
        <p:nvPicPr>
          <p:cNvPr id="7" name="Picture 2" descr="Подключение сервоприводов к Arduino » Роботы на платформе Ардуино">
            <a:extLst>
              <a:ext uri="{FF2B5EF4-FFF2-40B4-BE49-F238E27FC236}">
                <a16:creationId xmlns="" xmlns:a16="http://schemas.microsoft.com/office/drawing/2014/main" id="{D203C3E9-03DC-4CD8-827A-B785C8EDE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27" t="10067" r="26516" b="22006"/>
          <a:stretch/>
        </p:blipFill>
        <p:spPr bwMode="auto">
          <a:xfrm>
            <a:off x="7890620" y="1514767"/>
            <a:ext cx="2443128" cy="1523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одуль реле 4 канала 5V">
            <a:extLst>
              <a:ext uri="{FF2B5EF4-FFF2-40B4-BE49-F238E27FC236}">
                <a16:creationId xmlns="" xmlns:a16="http://schemas.microsoft.com/office/drawing/2014/main" id="{A9947CC2-CA86-43DD-A750-39382F0BA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62114" y="2362250"/>
            <a:ext cx="1516725" cy="151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Подключение джойстика к Arduino Uno: схема и программа">
            <a:extLst>
              <a:ext uri="{FF2B5EF4-FFF2-40B4-BE49-F238E27FC236}">
                <a16:creationId xmlns="" xmlns:a16="http://schemas.microsoft.com/office/drawing/2014/main" id="{7DE69109-F0F6-4388-9BB1-9BBE52BA4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-770" r="38882" b="-1"/>
          <a:stretch/>
        </p:blipFill>
        <p:spPr bwMode="auto">
          <a:xfrm rot="16200000">
            <a:off x="9482935" y="4405296"/>
            <a:ext cx="897755" cy="803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Соединитель: уступ 10">
            <a:extLst>
              <a:ext uri="{FF2B5EF4-FFF2-40B4-BE49-F238E27FC236}">
                <a16:creationId xmlns="" xmlns:a16="http://schemas.microsoft.com/office/drawing/2014/main" id="{50673625-1222-4E68-ADA1-1D8E19C10CC5}"/>
              </a:ext>
            </a:extLst>
          </p:cNvPr>
          <p:cNvCxnSpPr/>
          <p:nvPr/>
        </p:nvCxnSpPr>
        <p:spPr>
          <a:xfrm rot="16200000" flipH="1">
            <a:off x="9133065" y="3375586"/>
            <a:ext cx="1350233" cy="61529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: уступ 11">
            <a:extLst>
              <a:ext uri="{FF2B5EF4-FFF2-40B4-BE49-F238E27FC236}">
                <a16:creationId xmlns="" xmlns:a16="http://schemas.microsoft.com/office/drawing/2014/main" id="{11CF618D-6ED1-4567-A3DF-EFB099052E42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49742" y="3356358"/>
            <a:ext cx="1350236" cy="653754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: уступ 12">
            <a:extLst>
              <a:ext uri="{FF2B5EF4-FFF2-40B4-BE49-F238E27FC236}">
                <a16:creationId xmlns="" xmlns:a16="http://schemas.microsoft.com/office/drawing/2014/main" id="{1657C7A5-FA65-4679-8057-DA213DCB70EC}"/>
              </a:ext>
            </a:extLst>
          </p:cNvPr>
          <p:cNvCxnSpPr>
            <a:endCxn id="10" idx="3"/>
          </p:cNvCxnSpPr>
          <p:nvPr/>
        </p:nvCxnSpPr>
        <p:spPr>
          <a:xfrm rot="16200000" flipH="1">
            <a:off x="9192743" y="3619284"/>
            <a:ext cx="1384418" cy="9372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="" xmlns:a16="http://schemas.microsoft.com/office/drawing/2014/main" id="{8C752E82-342B-4AF8-B38B-276C6BDF28B0}"/>
              </a:ext>
            </a:extLst>
          </p:cNvPr>
          <p:cNvCxnSpPr>
            <a:cxnSpLocks/>
          </p:cNvCxnSpPr>
          <p:nvPr/>
        </p:nvCxnSpPr>
        <p:spPr>
          <a:xfrm rot="16200000" flipH="1">
            <a:off x="9180041" y="3690365"/>
            <a:ext cx="1533975" cy="10111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Соединитель: уступ 14">
            <a:extLst>
              <a:ext uri="{FF2B5EF4-FFF2-40B4-BE49-F238E27FC236}">
                <a16:creationId xmlns="" xmlns:a16="http://schemas.microsoft.com/office/drawing/2014/main" id="{2E74F739-9617-49EE-9165-8A6E0401718E}"/>
              </a:ext>
            </a:extLst>
          </p:cNvPr>
          <p:cNvCxnSpPr/>
          <p:nvPr/>
        </p:nvCxnSpPr>
        <p:spPr>
          <a:xfrm rot="5400000">
            <a:off x="8466468" y="2976791"/>
            <a:ext cx="2961121" cy="10111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EDCA01CA-11FF-4E39-A6ED-88D690332CCB}"/>
              </a:ext>
            </a:extLst>
          </p:cNvPr>
          <p:cNvCxnSpPr/>
          <p:nvPr/>
        </p:nvCxnSpPr>
        <p:spPr>
          <a:xfrm flipV="1">
            <a:off x="9896472" y="1106680"/>
            <a:ext cx="0" cy="440108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Соединитель: уступ 18">
            <a:extLst>
              <a:ext uri="{FF2B5EF4-FFF2-40B4-BE49-F238E27FC236}">
                <a16:creationId xmlns="" xmlns:a16="http://schemas.microsoft.com/office/drawing/2014/main" id="{5E259692-1AC2-4A15-A31F-845E2483AD8E}"/>
              </a:ext>
            </a:extLst>
          </p:cNvPr>
          <p:cNvCxnSpPr/>
          <p:nvPr/>
        </p:nvCxnSpPr>
        <p:spPr>
          <a:xfrm rot="10800000">
            <a:off x="8381037" y="1004130"/>
            <a:ext cx="1457057" cy="542658"/>
          </a:xfrm>
          <a:prstGeom prst="bentConnector3">
            <a:avLst>
              <a:gd name="adj1" fmla="val 440"/>
            </a:avLst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Соединитель: уступ 20">
            <a:extLst>
              <a:ext uri="{FF2B5EF4-FFF2-40B4-BE49-F238E27FC236}">
                <a16:creationId xmlns="" xmlns:a16="http://schemas.microsoft.com/office/drawing/2014/main" id="{1E264E03-C4BD-4CC3-A899-FDC8C0EFA3A5}"/>
              </a:ext>
            </a:extLst>
          </p:cNvPr>
          <p:cNvCxnSpPr/>
          <p:nvPr/>
        </p:nvCxnSpPr>
        <p:spPr>
          <a:xfrm rot="10800000" flipV="1">
            <a:off x="5142181" y="1004127"/>
            <a:ext cx="3238857" cy="2140723"/>
          </a:xfrm>
          <a:prstGeom prst="bentConnector3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Соединитель: уступ 22">
            <a:extLst>
              <a:ext uri="{FF2B5EF4-FFF2-40B4-BE49-F238E27FC236}">
                <a16:creationId xmlns="" xmlns:a16="http://schemas.microsoft.com/office/drawing/2014/main" id="{E69DFE86-6D1C-45B7-B392-27DD3BC28C13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26864" y="1106677"/>
            <a:ext cx="4569609" cy="1563771"/>
          </a:xfrm>
          <a:prstGeom prst="bentConnector3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Соединитель: уступ 23">
            <a:extLst>
              <a:ext uri="{FF2B5EF4-FFF2-40B4-BE49-F238E27FC236}">
                <a16:creationId xmlns="" xmlns:a16="http://schemas.microsoft.com/office/drawing/2014/main" id="{7BBD03DF-B538-447F-9B2D-3415296876ED}"/>
              </a:ext>
            </a:extLst>
          </p:cNvPr>
          <p:cNvCxnSpPr>
            <a:cxnSpLocks/>
          </p:cNvCxnSpPr>
          <p:nvPr/>
        </p:nvCxnSpPr>
        <p:spPr>
          <a:xfrm rot="10800000">
            <a:off x="5310563" y="2599091"/>
            <a:ext cx="4087427" cy="468854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: уступ 24">
            <a:extLst>
              <a:ext uri="{FF2B5EF4-FFF2-40B4-BE49-F238E27FC236}">
                <a16:creationId xmlns="" xmlns:a16="http://schemas.microsoft.com/office/drawing/2014/main" id="{B25CCBC4-D856-43EE-84E5-8E7441A18164}"/>
              </a:ext>
            </a:extLst>
          </p:cNvPr>
          <p:cNvCxnSpPr>
            <a:cxnSpLocks/>
          </p:cNvCxnSpPr>
          <p:nvPr/>
        </p:nvCxnSpPr>
        <p:spPr>
          <a:xfrm rot="10800000">
            <a:off x="5326863" y="2827829"/>
            <a:ext cx="4288321" cy="380530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: уступ 25">
            <a:extLst>
              <a:ext uri="{FF2B5EF4-FFF2-40B4-BE49-F238E27FC236}">
                <a16:creationId xmlns="" xmlns:a16="http://schemas.microsoft.com/office/drawing/2014/main" id="{558038F8-A525-4FF6-8B73-9CC2619F6AA9}"/>
              </a:ext>
            </a:extLst>
          </p:cNvPr>
          <p:cNvCxnSpPr>
            <a:cxnSpLocks/>
          </p:cNvCxnSpPr>
          <p:nvPr/>
        </p:nvCxnSpPr>
        <p:spPr>
          <a:xfrm rot="16200000" flipV="1">
            <a:off x="9638582" y="1430541"/>
            <a:ext cx="158314" cy="86884"/>
          </a:xfrm>
          <a:prstGeom prst="bentConnector3">
            <a:avLst>
              <a:gd name="adj1" fmla="val 5000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: уступ 26">
            <a:extLst>
              <a:ext uri="{FF2B5EF4-FFF2-40B4-BE49-F238E27FC236}">
                <a16:creationId xmlns="" xmlns:a16="http://schemas.microsoft.com/office/drawing/2014/main" id="{45D764E5-E8E8-4F89-AF91-F34091779E9A}"/>
              </a:ext>
            </a:extLst>
          </p:cNvPr>
          <p:cNvCxnSpPr/>
          <p:nvPr/>
        </p:nvCxnSpPr>
        <p:spPr>
          <a:xfrm rot="16200000" flipV="1">
            <a:off x="9529734" y="1391482"/>
            <a:ext cx="175189" cy="148127"/>
          </a:xfrm>
          <a:prstGeom prst="bentConnector3">
            <a:avLst>
              <a:gd name="adj1" fmla="val 5000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="" xmlns:a16="http://schemas.microsoft.com/office/drawing/2014/main" id="{718BFC75-5CEF-4ADF-82D0-1208783503ED}"/>
              </a:ext>
            </a:extLst>
          </p:cNvPr>
          <p:cNvCxnSpPr>
            <a:cxnSpLocks/>
          </p:cNvCxnSpPr>
          <p:nvPr/>
        </p:nvCxnSpPr>
        <p:spPr>
          <a:xfrm rot="10800000">
            <a:off x="5887444" y="1365248"/>
            <a:ext cx="3803949" cy="29578"/>
          </a:xfrm>
          <a:prstGeom prst="bentConnector3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0" descr="Понижайка | Сравнить цены и купить на Prom.ua">
            <a:extLst>
              <a:ext uri="{FF2B5EF4-FFF2-40B4-BE49-F238E27FC236}">
                <a16:creationId xmlns="" xmlns:a16="http://schemas.microsoft.com/office/drawing/2014/main" id="{52C3CAE8-6102-4C20-BCBD-3C72650B0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77" y="5292315"/>
            <a:ext cx="856657" cy="856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727222D-60C5-439C-9F84-DACC0F50D2A0}"/>
              </a:ext>
            </a:extLst>
          </p:cNvPr>
          <p:cNvSpPr txBox="1"/>
          <p:nvPr/>
        </p:nvSpPr>
        <p:spPr>
          <a:xfrm>
            <a:off x="2814049" y="5564619"/>
            <a:ext cx="775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5" name="Соединитель: уступ 34">
            <a:extLst>
              <a:ext uri="{FF2B5EF4-FFF2-40B4-BE49-F238E27FC236}">
                <a16:creationId xmlns="" xmlns:a16="http://schemas.microsoft.com/office/drawing/2014/main" id="{E1CD9B10-903E-4C93-B10E-B69B419F5BB8}"/>
              </a:ext>
            </a:extLst>
          </p:cNvPr>
          <p:cNvCxnSpPr/>
          <p:nvPr/>
        </p:nvCxnSpPr>
        <p:spPr>
          <a:xfrm flipV="1">
            <a:off x="3317651" y="5564619"/>
            <a:ext cx="734938" cy="200055"/>
          </a:xfrm>
          <a:prstGeom prst="bentConnector3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: уступ 35">
            <a:extLst>
              <a:ext uri="{FF2B5EF4-FFF2-40B4-BE49-F238E27FC236}">
                <a16:creationId xmlns="" xmlns:a16="http://schemas.microsoft.com/office/drawing/2014/main" id="{75F1442D-676B-49F4-AE69-BDEBDB59B26B}"/>
              </a:ext>
            </a:extLst>
          </p:cNvPr>
          <p:cNvCxnSpPr/>
          <p:nvPr/>
        </p:nvCxnSpPr>
        <p:spPr>
          <a:xfrm>
            <a:off x="3287740" y="5836777"/>
            <a:ext cx="764849" cy="72639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: уступ 36">
            <a:extLst>
              <a:ext uri="{FF2B5EF4-FFF2-40B4-BE49-F238E27FC236}">
                <a16:creationId xmlns="" xmlns:a16="http://schemas.microsoft.com/office/drawing/2014/main" id="{64FB4B6A-2A96-4340-9398-9FCFD4173E39}"/>
              </a:ext>
            </a:extLst>
          </p:cNvPr>
          <p:cNvCxnSpPr/>
          <p:nvPr/>
        </p:nvCxnSpPr>
        <p:spPr>
          <a:xfrm flipV="1">
            <a:off x="4778981" y="5720643"/>
            <a:ext cx="363200" cy="188773"/>
          </a:xfrm>
          <a:prstGeom prst="bentConnector3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Соединитель: уступ 37">
            <a:extLst>
              <a:ext uri="{FF2B5EF4-FFF2-40B4-BE49-F238E27FC236}">
                <a16:creationId xmlns="" xmlns:a16="http://schemas.microsoft.com/office/drawing/2014/main" id="{4B736FFB-70D9-4CC2-A230-48634AF8DDCC}"/>
              </a:ext>
            </a:extLst>
          </p:cNvPr>
          <p:cNvCxnSpPr/>
          <p:nvPr/>
        </p:nvCxnSpPr>
        <p:spPr>
          <a:xfrm>
            <a:off x="4778981" y="5564619"/>
            <a:ext cx="363200" cy="156024"/>
          </a:xfrm>
          <a:prstGeom prst="bentConnector3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Соединитель: уступ 38">
            <a:extLst>
              <a:ext uri="{FF2B5EF4-FFF2-40B4-BE49-F238E27FC236}">
                <a16:creationId xmlns="" xmlns:a16="http://schemas.microsoft.com/office/drawing/2014/main" id="{E3028C17-2FAC-4BD6-BF13-61235F23E3CD}"/>
              </a:ext>
            </a:extLst>
          </p:cNvPr>
          <p:cNvCxnSpPr/>
          <p:nvPr/>
        </p:nvCxnSpPr>
        <p:spPr>
          <a:xfrm rot="16200000" flipV="1">
            <a:off x="4189837" y="4815303"/>
            <a:ext cx="1397669" cy="413011"/>
          </a:xfrm>
          <a:prstGeom prst="bentConnector3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Соединитель: уступ 39">
            <a:extLst>
              <a:ext uri="{FF2B5EF4-FFF2-40B4-BE49-F238E27FC236}">
                <a16:creationId xmlns="" xmlns:a16="http://schemas.microsoft.com/office/drawing/2014/main" id="{946C8983-BC4B-44FF-AE64-B606C646FBFF}"/>
              </a:ext>
            </a:extLst>
          </p:cNvPr>
          <p:cNvCxnSpPr>
            <a:cxnSpLocks/>
            <a:endCxn id="1032" idx="1"/>
          </p:cNvCxnSpPr>
          <p:nvPr/>
        </p:nvCxnSpPr>
        <p:spPr>
          <a:xfrm rot="5400000" flipH="1" flipV="1">
            <a:off x="4344987" y="4216152"/>
            <a:ext cx="812667" cy="138314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Соединитель: уступ 40">
            <a:extLst>
              <a:ext uri="{FF2B5EF4-FFF2-40B4-BE49-F238E27FC236}">
                <a16:creationId xmlns="" xmlns:a16="http://schemas.microsoft.com/office/drawing/2014/main" id="{C33536EF-83CC-4067-AF1D-402BA6AD2270}"/>
              </a:ext>
            </a:extLst>
          </p:cNvPr>
          <p:cNvCxnSpPr/>
          <p:nvPr/>
        </p:nvCxnSpPr>
        <p:spPr>
          <a:xfrm flipV="1">
            <a:off x="5142181" y="2853704"/>
            <a:ext cx="2944023" cy="2866939"/>
          </a:xfrm>
          <a:prstGeom prst="bentConnector3">
            <a:avLst>
              <a:gd name="adj1" fmla="val 88897"/>
            </a:avLst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76A1E11-DD51-4A79-920B-B73FC8D43E6E}"/>
              </a:ext>
            </a:extLst>
          </p:cNvPr>
          <p:cNvSpPr txBox="1"/>
          <p:nvPr/>
        </p:nvSpPr>
        <p:spPr>
          <a:xfrm>
            <a:off x="4759078" y="5508691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6,5v</a:t>
            </a:r>
            <a:endParaRPr lang="ru-RU" dirty="0"/>
          </a:p>
        </p:txBody>
      </p:sp>
      <p:cxnSp>
        <p:nvCxnSpPr>
          <p:cNvPr id="45" name="Соединитель: уступ 44">
            <a:extLst>
              <a:ext uri="{FF2B5EF4-FFF2-40B4-BE49-F238E27FC236}">
                <a16:creationId xmlns="" xmlns:a16="http://schemas.microsoft.com/office/drawing/2014/main" id="{9CDB8D7C-35F2-4EBB-A994-A0DCEAB1E4F3}"/>
              </a:ext>
            </a:extLst>
          </p:cNvPr>
          <p:cNvCxnSpPr/>
          <p:nvPr/>
        </p:nvCxnSpPr>
        <p:spPr>
          <a:xfrm rot="10800000">
            <a:off x="3365172" y="2703812"/>
            <a:ext cx="1101889" cy="12700"/>
          </a:xfrm>
          <a:prstGeom prst="bentConnector3">
            <a:avLst>
              <a:gd name="adj1" fmla="val 463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: уступ 45">
            <a:extLst>
              <a:ext uri="{FF2B5EF4-FFF2-40B4-BE49-F238E27FC236}">
                <a16:creationId xmlns="" xmlns:a16="http://schemas.microsoft.com/office/drawing/2014/main" id="{04A94CF9-3B84-41F3-9A62-30E9A7335F87}"/>
              </a:ext>
            </a:extLst>
          </p:cNvPr>
          <p:cNvCxnSpPr/>
          <p:nvPr/>
        </p:nvCxnSpPr>
        <p:spPr>
          <a:xfrm rot="10800000">
            <a:off x="2961649" y="3428115"/>
            <a:ext cx="1636415" cy="217427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Соединитель: уступ 1032">
            <a:extLst>
              <a:ext uri="{FF2B5EF4-FFF2-40B4-BE49-F238E27FC236}">
                <a16:creationId xmlns="" xmlns:a16="http://schemas.microsoft.com/office/drawing/2014/main" id="{3C992064-6160-4A7B-9F44-69965BFE8D3D}"/>
              </a:ext>
            </a:extLst>
          </p:cNvPr>
          <p:cNvCxnSpPr/>
          <p:nvPr/>
        </p:nvCxnSpPr>
        <p:spPr>
          <a:xfrm rot="5400000">
            <a:off x="4794662" y="1881149"/>
            <a:ext cx="1608685" cy="576881"/>
          </a:xfrm>
          <a:prstGeom prst="bentConnector3">
            <a:avLst>
              <a:gd name="adj1" fmla="val 99139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 descr="https://avatars.mds.yandex.net/get-mpic/6340948/img_id2319167441217953614.jpeg/ori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2851" y="2137412"/>
            <a:ext cx="884800" cy="579101"/>
          </a:xfrm>
          <a:prstGeom prst="rect">
            <a:avLst/>
          </a:prstGeom>
          <a:noFill/>
        </p:spPr>
      </p:pic>
      <p:pic>
        <p:nvPicPr>
          <p:cNvPr id="48" name="Picture 2" descr="https://avatars.mds.yandex.net/get-mpic/6340948/img_id2319167441217953614.jpeg/ori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9357" y="2855299"/>
            <a:ext cx="884800" cy="579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6454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было самым сложным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 smtClean="0"/>
              <a:t>Закрепить подвижную часть ноги </a:t>
            </a:r>
            <a:r>
              <a:rPr lang="ru-RU" dirty="0" smtClean="0"/>
              <a:t>на </a:t>
            </a:r>
            <a:r>
              <a:rPr lang="ru-RU" dirty="0" err="1" smtClean="0"/>
              <a:t>мотор-суставе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Мы намерено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инструменты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 smtClean="0"/>
              <a:t>Мозг</a:t>
            </a:r>
          </a:p>
          <a:p>
            <a:r>
              <a:rPr lang="ru-RU" dirty="0" err="1" smtClean="0"/>
              <a:t>Карон</a:t>
            </a:r>
            <a:endParaRPr lang="ru-RU" dirty="0" smtClean="0"/>
          </a:p>
          <a:p>
            <a:r>
              <a:rPr lang="ru-RU" dirty="0" smtClean="0"/>
              <a:t>Ножницы</a:t>
            </a:r>
          </a:p>
          <a:p>
            <a:r>
              <a:rPr lang="ru-RU" smtClean="0"/>
              <a:t>Клей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5126"/>
            <a:ext cx="10515600" cy="680819"/>
          </a:xfrm>
          <a:prstGeom prst="rect">
            <a:avLst/>
          </a:prstGeom>
        </p:spPr>
        <p:txBody>
          <a:bodyPr lIns="93040" tIns="46520" rIns="93040" bIns="4652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1A355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A355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260894" y="1576267"/>
            <a:ext cx="8210909" cy="2691914"/>
          </a:xfrm>
          <a:prstGeom prst="rect">
            <a:avLst/>
          </a:prstGeom>
        </p:spPr>
        <p:txBody>
          <a:bodyPr lIns="93040" tIns="46520" rIns="93040" bIns="465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F42779-8C14-7440-BA57-48E44F92A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8029" y="2297537"/>
            <a:ext cx="2667548" cy="2667548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52450" y="1466767"/>
            <a:ext cx="683895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Проведенная работа показала, что создание </a:t>
            </a:r>
            <a:r>
              <a:rPr lang="ru-RU" sz="2400" dirty="0" err="1" smtClean="0"/>
              <a:t>экзоскелета</a:t>
            </a:r>
            <a:r>
              <a:rPr lang="ru-RU" sz="2400" dirty="0" smtClean="0"/>
              <a:t> возможно. Выполнение макета помогло нам как команде лучше узнать друг друга, распределить между собой обязанности, даже в те моменты, когда мы реализовываем проект раздельно. И самое главное, теперь у нас есть понимание как должны быть закреплены двигатели и элементы питания. Проведенная работа позволяет переходить к следующему этапу – к действующей модели.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ранспорт будущего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11720</TotalTime>
  <Words>148</Words>
  <Application>Microsoft Macintosh PowerPoint</Application>
  <PresentationFormat>Произвольный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Транспорт будущего</vt:lpstr>
      <vt:lpstr>Слайд 1</vt:lpstr>
      <vt:lpstr>Слайд 2</vt:lpstr>
      <vt:lpstr>Слайд 3</vt:lpstr>
      <vt:lpstr>Ход работы</vt:lpstr>
      <vt:lpstr>в</vt:lpstr>
      <vt:lpstr>Принципиальная схема ноги</vt:lpstr>
      <vt:lpstr>Что было самым сложным</vt:lpstr>
      <vt:lpstr>Наши инструменты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Kvantorium</cp:lastModifiedBy>
  <cp:revision>29</cp:revision>
  <dcterms:created xsi:type="dcterms:W3CDTF">2022-02-08T08:38:01Z</dcterms:created>
  <dcterms:modified xsi:type="dcterms:W3CDTF">2024-04-24T13:40:16Z</dcterms:modified>
</cp:coreProperties>
</file>