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3" r:id="rId2"/>
    <p:sldId id="274" r:id="rId3"/>
    <p:sldId id="259" r:id="rId4"/>
    <p:sldId id="298" r:id="rId5"/>
    <p:sldId id="288" r:id="rId6"/>
    <p:sldId id="287" r:id="rId7"/>
    <p:sldId id="293" r:id="rId8"/>
    <p:sldId id="299" r:id="rId9"/>
    <p:sldId id="296" r:id="rId10"/>
    <p:sldId id="302" r:id="rId11"/>
    <p:sldId id="297" r:id="rId12"/>
    <p:sldId id="295" r:id="rId13"/>
    <p:sldId id="294" r:id="rId14"/>
    <p:sldId id="273" r:id="rId1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CCFFCC"/>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46" autoAdjust="0"/>
  </p:normalViewPr>
  <p:slideViewPr>
    <p:cSldViewPr>
      <p:cViewPr>
        <p:scale>
          <a:sx n="50" d="100"/>
          <a:sy n="50" d="100"/>
        </p:scale>
        <p:origin x="-195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B88C206-0D43-4444-8872-520A377082E3}" type="datetimeFigureOut">
              <a:rPr lang="ru-RU" smtClean="0"/>
              <a:t>08.06.2024</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6DCD1C-97ED-41E5-9131-61FB3320AF4D}" type="slidenum">
              <a:rPr lang="ru-RU" smtClean="0"/>
              <a:t>‹#›</a:t>
            </a:fld>
            <a:endParaRPr lang="ru-RU" dirty="0"/>
          </a:p>
        </p:txBody>
      </p:sp>
    </p:spTree>
    <p:extLst>
      <p:ext uri="{BB962C8B-B14F-4D97-AF65-F5344CB8AC3E}">
        <p14:creationId xmlns:p14="http://schemas.microsoft.com/office/powerpoint/2010/main" val="357029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08.06.2024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08.06.2024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_slepchenko@mail.ru"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861048"/>
            <a:ext cx="7772400" cy="504056"/>
          </a:xfrm>
        </p:spPr>
        <p:txBody>
          <a:bodyPr>
            <a:normAutofit fontScale="90000"/>
          </a:bodyPr>
          <a:lstStyle/>
          <a:p>
            <a:r>
              <a:rPr lang="ru-RU" sz="2000" b="1" dirty="0" smtClean="0"/>
              <a:t/>
            </a:r>
            <a:br>
              <a:rPr lang="ru-RU" sz="2000" b="1" dirty="0" smtClean="0"/>
            </a:br>
            <a:r>
              <a:rPr lang="ru-RU" sz="2000" b="1" dirty="0" smtClean="0"/>
              <a:t/>
            </a:r>
            <a:br>
              <a:rPr lang="ru-RU" sz="2000" b="1" dirty="0" smtClean="0"/>
            </a:br>
            <a:r>
              <a:rPr lang="ru-RU" sz="2000" b="1" dirty="0"/>
              <a:t/>
            </a:r>
            <a:br>
              <a:rPr lang="ru-RU" sz="2000" b="1" dirty="0"/>
            </a:br>
            <a:r>
              <a:rPr lang="ru-RU" sz="2000" b="1" dirty="0" smtClean="0"/>
              <a:t>РОББО КЛУБ Керчь </a:t>
            </a:r>
            <a:r>
              <a:rPr lang="ru-RU" sz="2000" dirty="0" smtClean="0"/>
              <a:t/>
            </a:r>
            <a:br>
              <a:rPr lang="ru-RU" sz="2000" dirty="0" smtClean="0"/>
            </a:br>
            <a:r>
              <a:rPr lang="ru-RU" sz="2000" dirty="0"/>
              <a:t>Конкурс: «</a:t>
            </a:r>
            <a:r>
              <a:rPr lang="ru-RU" sz="2000" dirty="0" err="1"/>
              <a:t>РобоФинист</a:t>
            </a:r>
            <a:r>
              <a:rPr lang="ru-RU" sz="2000" dirty="0"/>
              <a:t> 2024</a:t>
            </a:r>
            <a:r>
              <a:rPr lang="ru-RU" sz="2000" dirty="0" smtClean="0"/>
              <a:t>»</a:t>
            </a:r>
            <a:r>
              <a:rPr lang="ru-RU" sz="2000" dirty="0"/>
              <a:t/>
            </a:r>
            <a:br>
              <a:rPr lang="ru-RU" sz="2000" dirty="0"/>
            </a:br>
            <a:r>
              <a:rPr lang="ru-RU" sz="2000" dirty="0" smtClean="0"/>
              <a:t>Возрастная </a:t>
            </a:r>
            <a:r>
              <a:rPr lang="ru-RU" sz="2000" dirty="0"/>
              <a:t>категория: «Средняя»</a:t>
            </a:r>
            <a:br>
              <a:rPr lang="ru-RU" sz="2000" dirty="0"/>
            </a:br>
            <a:r>
              <a:rPr lang="ru-RU" sz="2000" dirty="0" smtClean="0"/>
              <a:t>Проект </a:t>
            </a:r>
            <a:r>
              <a:rPr lang="ru-RU" sz="2000" dirty="0"/>
              <a:t>на тему: Создание Российского Робота Марсохода</a:t>
            </a:r>
            <a:br>
              <a:rPr lang="ru-RU" sz="2000" dirty="0"/>
            </a:br>
            <a:r>
              <a:rPr lang="ru-RU" sz="2000" dirty="0" smtClean="0"/>
              <a:t>Команда: </a:t>
            </a:r>
            <a:r>
              <a:rPr lang="ru-RU" sz="2000" b="1" dirty="0" err="1" smtClean="0"/>
              <a:t>Марс_Наш</a:t>
            </a:r>
            <a:r>
              <a:rPr lang="ru-RU" sz="2000" dirty="0" smtClean="0"/>
              <a:t/>
            </a:r>
            <a:br>
              <a:rPr lang="ru-RU" sz="2000" dirty="0" smtClean="0"/>
            </a:br>
            <a:r>
              <a:rPr lang="ru-RU" sz="2000" dirty="0"/>
              <a:t/>
            </a:r>
            <a:br>
              <a:rPr lang="ru-RU" sz="2000" dirty="0"/>
            </a:br>
            <a:r>
              <a:rPr lang="ru-RU" sz="2700" b="1" dirty="0" smtClean="0">
                <a:solidFill>
                  <a:schemeClr val="tx2">
                    <a:lumMod val="50000"/>
                  </a:schemeClr>
                </a:solidFill>
              </a:rPr>
              <a:t>Слепченко Михаил</a:t>
            </a:r>
            <a:br>
              <a:rPr lang="ru-RU" sz="2700" b="1" dirty="0" smtClean="0">
                <a:solidFill>
                  <a:schemeClr val="tx2">
                    <a:lumMod val="50000"/>
                  </a:schemeClr>
                </a:solidFill>
              </a:rPr>
            </a:br>
            <a:r>
              <a:rPr lang="ru-RU" sz="1800" dirty="0" smtClean="0">
                <a:solidFill>
                  <a:schemeClr val="tx2">
                    <a:lumMod val="50000"/>
                  </a:schemeClr>
                </a:solidFill>
              </a:rPr>
              <a:t>13лет</a:t>
            </a:r>
            <a:br>
              <a:rPr lang="ru-RU" sz="1800" dirty="0" smtClean="0">
                <a:solidFill>
                  <a:schemeClr val="tx2">
                    <a:lumMod val="50000"/>
                  </a:schemeClr>
                </a:solidFill>
              </a:rPr>
            </a:br>
            <a:r>
              <a:rPr lang="en-US" sz="1800" dirty="0" smtClean="0">
                <a:solidFill>
                  <a:schemeClr val="tx2">
                    <a:lumMod val="50000"/>
                  </a:schemeClr>
                </a:solidFill>
                <a:hlinkClick r:id="rId2"/>
              </a:rPr>
              <a:t>s_slepchenko@mail.ru</a:t>
            </a:r>
            <a:r>
              <a:rPr lang="ru-RU" sz="1800" dirty="0" smtClean="0">
                <a:solidFill>
                  <a:schemeClr val="tx2">
                    <a:lumMod val="50000"/>
                  </a:schemeClr>
                </a:solidFill>
              </a:rPr>
              <a:t>  +79787018949</a:t>
            </a:r>
            <a:br>
              <a:rPr lang="ru-RU" sz="1800" dirty="0" smtClean="0">
                <a:solidFill>
                  <a:schemeClr val="tx2">
                    <a:lumMod val="50000"/>
                  </a:schemeClr>
                </a:solidFill>
              </a:rPr>
            </a:br>
            <a:r>
              <a:rPr lang="ru-RU" sz="1800" dirty="0">
                <a:solidFill>
                  <a:schemeClr val="tx2">
                    <a:lumMod val="50000"/>
                  </a:schemeClr>
                </a:solidFill>
              </a:rPr>
              <a:t>Р</a:t>
            </a:r>
            <a:r>
              <a:rPr lang="ru-RU" sz="1800" dirty="0" smtClean="0">
                <a:solidFill>
                  <a:schemeClr val="tx2">
                    <a:lumMod val="50000"/>
                  </a:schemeClr>
                </a:solidFill>
              </a:rPr>
              <a:t>уководитель: </a:t>
            </a:r>
            <a:r>
              <a:rPr lang="ru-RU" sz="1800" dirty="0" smtClean="0">
                <a:solidFill>
                  <a:schemeClr val="tx2">
                    <a:lumMod val="50000"/>
                  </a:schemeClr>
                </a:solidFill>
              </a:rPr>
              <a:t>Хуторная Анна Николаевна</a:t>
            </a:r>
            <a:r>
              <a:rPr lang="ru-RU" sz="1800" dirty="0" smtClean="0">
                <a:solidFill>
                  <a:schemeClr val="tx2">
                    <a:lumMod val="50000"/>
                  </a:schemeClr>
                </a:solidFill>
              </a:rPr>
              <a:t/>
            </a:r>
            <a:br>
              <a:rPr lang="ru-RU" sz="1800" dirty="0" smtClean="0">
                <a:solidFill>
                  <a:schemeClr val="tx2">
                    <a:lumMod val="50000"/>
                  </a:schemeClr>
                </a:solidFill>
              </a:rPr>
            </a:br>
            <a:r>
              <a:rPr lang="ru-RU" sz="1800" dirty="0" smtClean="0">
                <a:solidFill>
                  <a:schemeClr val="tx2">
                    <a:lumMod val="50000"/>
                  </a:schemeClr>
                </a:solidFill>
              </a:rPr>
              <a:t>+</a:t>
            </a:r>
            <a:r>
              <a:rPr lang="ru-RU" sz="1800" dirty="0" smtClean="0">
                <a:solidFill>
                  <a:schemeClr val="tx2">
                    <a:lumMod val="50000"/>
                  </a:schemeClr>
                </a:solidFill>
              </a:rPr>
              <a:t>797814744191</a:t>
            </a:r>
            <a:r>
              <a:rPr lang="ru-RU" sz="2700" b="1" dirty="0" smtClean="0">
                <a:solidFill>
                  <a:schemeClr val="tx2">
                    <a:lumMod val="50000"/>
                  </a:schemeClr>
                </a:solidFill>
              </a:rPr>
              <a:t/>
            </a:r>
            <a:br>
              <a:rPr lang="ru-RU" sz="2700" b="1" dirty="0" smtClean="0">
                <a:solidFill>
                  <a:schemeClr val="tx2">
                    <a:lumMod val="50000"/>
                  </a:schemeClr>
                </a:solidFill>
              </a:rPr>
            </a:br>
            <a:r>
              <a:rPr lang="ru-RU" sz="2700" b="1" dirty="0" smtClean="0">
                <a:solidFill>
                  <a:schemeClr val="tx2">
                    <a:lumMod val="50000"/>
                  </a:schemeClr>
                </a:solidFill>
              </a:rPr>
              <a:t/>
            </a:r>
            <a:br>
              <a:rPr lang="ru-RU" sz="2700" b="1" dirty="0" smtClean="0">
                <a:solidFill>
                  <a:schemeClr val="tx2">
                    <a:lumMod val="50000"/>
                  </a:schemeClr>
                </a:solidFill>
              </a:rPr>
            </a:br>
            <a:r>
              <a:rPr lang="ru-RU" sz="1300" dirty="0">
                <a:solidFill>
                  <a:schemeClr val="tx2">
                    <a:lumMod val="50000"/>
                  </a:schemeClr>
                </a:solidFill>
              </a:rPr>
              <a:t/>
            </a:r>
            <a:br>
              <a:rPr lang="ru-RU" sz="1300" dirty="0">
                <a:solidFill>
                  <a:schemeClr val="tx2">
                    <a:lumMod val="50000"/>
                  </a:schemeClr>
                </a:solidFill>
              </a:rPr>
            </a:br>
            <a:r>
              <a:rPr lang="ru-RU" sz="2700" dirty="0"/>
              <a:t/>
            </a:r>
            <a:br>
              <a:rPr lang="ru-RU" sz="2700" dirty="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endParaRPr lang="ru-RU" sz="2000" dirty="0"/>
          </a:p>
        </p:txBody>
      </p:sp>
      <p:sp>
        <p:nvSpPr>
          <p:cNvPr id="4" name="TextBox 3"/>
          <p:cNvSpPr txBox="1"/>
          <p:nvPr/>
        </p:nvSpPr>
        <p:spPr>
          <a:xfrm>
            <a:off x="5997726" y="5890046"/>
            <a:ext cx="3096344" cy="646331"/>
          </a:xfrm>
          <a:prstGeom prst="rect">
            <a:avLst/>
          </a:prstGeom>
          <a:noFill/>
        </p:spPr>
        <p:txBody>
          <a:bodyPr wrap="square" rtlCol="0">
            <a:spAutoFit/>
          </a:bodyPr>
          <a:lstStyle/>
          <a:p>
            <a:r>
              <a:rPr lang="ru-RU" dirty="0">
                <a:solidFill>
                  <a:srgbClr val="1F497D">
                    <a:lumMod val="50000"/>
                  </a:srgbClr>
                </a:solidFill>
              </a:rPr>
              <a:t>г</a:t>
            </a:r>
            <a:r>
              <a:rPr lang="ru-RU" dirty="0" smtClean="0">
                <a:solidFill>
                  <a:srgbClr val="1F497D">
                    <a:lumMod val="50000"/>
                  </a:srgbClr>
                </a:solidFill>
              </a:rPr>
              <a:t>. Керчь</a:t>
            </a:r>
            <a:r>
              <a:rPr lang="ru-RU" dirty="0">
                <a:solidFill>
                  <a:srgbClr val="1F497D">
                    <a:lumMod val="50000"/>
                  </a:srgbClr>
                </a:solidFill>
              </a:rPr>
              <a:t/>
            </a:r>
            <a:br>
              <a:rPr lang="ru-RU" dirty="0">
                <a:solidFill>
                  <a:srgbClr val="1F497D">
                    <a:lumMod val="50000"/>
                  </a:srgbClr>
                </a:solidFill>
              </a:rPr>
            </a:br>
            <a:endParaRPr lang="ru-RU" dirty="0">
              <a:solidFill>
                <a:prstClr val="black"/>
              </a:solidFill>
            </a:endParaRPr>
          </a:p>
        </p:txBody>
      </p:sp>
      <p:pic>
        <p:nvPicPr>
          <p:cNvPr id="5"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5000" contrast="-8000"/>
                    </a14:imgEffect>
                  </a14:imgLayer>
                </a14:imgProps>
              </a:ext>
              <a:ext uri="{28A0092B-C50C-407E-A947-70E740481C1C}">
                <a14:useLocalDpi xmlns:a14="http://schemas.microsoft.com/office/drawing/2010/main" val="0"/>
              </a:ext>
            </a:extLst>
          </a:blip>
          <a:srcRect/>
          <a:stretch>
            <a:fillRect/>
          </a:stretch>
        </p:blipFill>
        <p:spPr bwMode="auto">
          <a:xfrm>
            <a:off x="467544" y="4293096"/>
            <a:ext cx="1832229" cy="1535492"/>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7300" y="78333"/>
            <a:ext cx="66294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360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871" y="4557451"/>
            <a:ext cx="8605000" cy="1477328"/>
          </a:xfrm>
          <a:prstGeom prst="rect">
            <a:avLst/>
          </a:prstGeom>
          <a:solidFill>
            <a:schemeClr val="accent3">
              <a:lumMod val="20000"/>
              <a:lumOff val="80000"/>
            </a:schemeClr>
          </a:solidFill>
        </p:spPr>
        <p:txBody>
          <a:bodyPr wrap="square" rtlCol="0">
            <a:spAutoFit/>
          </a:bodyPr>
          <a:lstStyle/>
          <a:p>
            <a:r>
              <a:rPr lang="ru-RU" dirty="0" smtClean="0"/>
              <a:t>Для робота была разработана функциональная схема в программе </a:t>
            </a:r>
            <a:r>
              <a:rPr lang="en-US" dirty="0" smtClean="0"/>
              <a:t>Tinkercad,</a:t>
            </a:r>
            <a:r>
              <a:rPr lang="ru-RU" dirty="0" smtClean="0"/>
              <a:t> изучив которую, становиться понятно, что мой робот является автоматическим устройством с обратной связью, действующим по заложенной в него программе, способный самостоятельно взаимодействовать с окружающей средой и реагировать на ее изменения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85" y="548680"/>
            <a:ext cx="868517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85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2304" y="260648"/>
            <a:ext cx="5304152" cy="1200329"/>
          </a:xfrm>
          <a:prstGeom prst="rect">
            <a:avLst/>
          </a:prstGeom>
          <a:noFill/>
        </p:spPr>
        <p:txBody>
          <a:bodyPr wrap="square" rtlCol="0">
            <a:spAutoFit/>
          </a:bodyPr>
          <a:lstStyle/>
          <a:p>
            <a:r>
              <a:rPr lang="ru-RU" dirty="0" smtClean="0"/>
              <a:t>Для РРМ, я разработал логотип. Это схематичное изображение Марса и нашего российского флага на планете. А также аббревиатура </a:t>
            </a:r>
          </a:p>
          <a:p>
            <a:r>
              <a:rPr lang="ru-RU" b="1" dirty="0"/>
              <a:t> </a:t>
            </a:r>
            <a:r>
              <a:rPr lang="ru-RU" b="1" dirty="0" smtClean="0"/>
              <a:t>                РРМ – Русский Робот </a:t>
            </a:r>
            <a:r>
              <a:rPr lang="ru-RU" b="1" dirty="0" err="1" smtClean="0"/>
              <a:t>Марсоход</a:t>
            </a:r>
            <a:r>
              <a:rPr lang="ru-RU" b="1" dirty="0" smtClean="0"/>
              <a:t>.</a:t>
            </a:r>
            <a:endParaRPr lang="ru-RU" b="1" dirty="0"/>
          </a:p>
        </p:txBody>
      </p:sp>
      <p:sp>
        <p:nvSpPr>
          <p:cNvPr id="4" name="Прямоугольник 3"/>
          <p:cNvSpPr/>
          <p:nvPr/>
        </p:nvSpPr>
        <p:spPr>
          <a:xfrm>
            <a:off x="467544" y="5048016"/>
            <a:ext cx="8676456" cy="1477328"/>
          </a:xfrm>
          <a:prstGeom prst="rect">
            <a:avLst/>
          </a:prstGeom>
        </p:spPr>
        <p:txBody>
          <a:bodyPr wrap="square">
            <a:spAutoFit/>
          </a:bodyPr>
          <a:lstStyle/>
          <a:p>
            <a:r>
              <a:rPr lang="ru-RU" dirty="0"/>
              <a:t>Р</a:t>
            </a:r>
            <a:r>
              <a:rPr lang="ru-RU" dirty="0" smtClean="0"/>
              <a:t>азвитие </a:t>
            </a:r>
            <a:r>
              <a:rPr lang="ru-RU" dirty="0"/>
              <a:t>космических программ и экспедиций имеет огромный потенциал для развития науки, технологий и культуры. Они также способствуют укреплению международных отношений и расширению границ человеческого познания. Необходимо продолжать инвестировать в космические программы и экспедиции, и мы можем быть уверены, что они продолжат изменять мир в лучшую сторону.</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66" y="332656"/>
            <a:ext cx="3153238" cy="315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SLAVA\Desktop\WhatsApp Image 2023-10-16 at 22.37.53.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35"/>
          <a:stretch/>
        </p:blipFill>
        <p:spPr bwMode="auto">
          <a:xfrm>
            <a:off x="3491881" y="1556792"/>
            <a:ext cx="5040560" cy="353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5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blob:https://web.whatsapp.com/19926d7a-63d6-425e-991f-d57b46475c2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TextBox 2"/>
          <p:cNvSpPr txBox="1"/>
          <p:nvPr/>
        </p:nvSpPr>
        <p:spPr>
          <a:xfrm>
            <a:off x="307974" y="404664"/>
            <a:ext cx="8656514" cy="923330"/>
          </a:xfrm>
          <a:prstGeom prst="rect">
            <a:avLst/>
          </a:prstGeom>
          <a:solidFill>
            <a:schemeClr val="accent3">
              <a:lumMod val="20000"/>
              <a:lumOff val="80000"/>
            </a:schemeClr>
          </a:solidFill>
        </p:spPr>
        <p:txBody>
          <a:bodyPr wrap="square" rtlCol="0">
            <a:spAutoFit/>
          </a:bodyPr>
          <a:lstStyle/>
          <a:p>
            <a:r>
              <a:rPr lang="ru-RU" dirty="0" smtClean="0"/>
              <a:t>Проводились испытания проходимости </a:t>
            </a:r>
            <a:r>
              <a:rPr lang="en-US" dirty="0" smtClean="0"/>
              <a:t>,</a:t>
            </a:r>
            <a:r>
              <a:rPr lang="ru-RU" dirty="0" smtClean="0"/>
              <a:t>которые показали высокие результаты проходимости модели. Преодолевался ряд препятствий высотой, выше диаметра колеса . Также был определён предельный угол подъёма поверхности-30 градусов</a:t>
            </a:r>
            <a:r>
              <a:rPr lang="ru-RU" b="1" dirty="0" smtClean="0"/>
              <a:t>.</a:t>
            </a:r>
            <a:endParaRPr lang="ru-RU" b="1"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4" y="1340768"/>
            <a:ext cx="4298188" cy="328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06162" y="1308824"/>
            <a:ext cx="4358325" cy="3416320"/>
          </a:xfrm>
          <a:prstGeom prst="rect">
            <a:avLst/>
          </a:prstGeom>
          <a:solidFill>
            <a:schemeClr val="accent3">
              <a:lumMod val="20000"/>
              <a:lumOff val="80000"/>
            </a:schemeClr>
          </a:solidFill>
        </p:spPr>
        <p:txBody>
          <a:bodyPr wrap="square">
            <a:spAutoFit/>
          </a:bodyPr>
          <a:lstStyle/>
          <a:p>
            <a:r>
              <a:rPr lang="ru-RU" dirty="0"/>
              <a:t>Конструкция имеет массу достоинств. Жёсткая подвеска обеспечивает практически постоянный контакт с поверхностью, всех шести колёс, и уменьшает наклон корпуса. Специальная подвеска  делает РРМ  более проходимым и устойчивым, максимально равномерно распределяя нагрузку даже на неровных поверхностях. При такой конструкции колеса по обе стороны корпуса независимы, не соединены осями и оснащены каждое отдельным двигателем. </a:t>
            </a:r>
          </a:p>
        </p:txBody>
      </p:sp>
      <p:sp>
        <p:nvSpPr>
          <p:cNvPr id="5" name="Прямоугольник 4"/>
          <p:cNvSpPr/>
          <p:nvPr/>
        </p:nvSpPr>
        <p:spPr>
          <a:xfrm>
            <a:off x="307975" y="4638035"/>
            <a:ext cx="8656513" cy="2031325"/>
          </a:xfrm>
          <a:prstGeom prst="rect">
            <a:avLst/>
          </a:prstGeom>
          <a:solidFill>
            <a:schemeClr val="accent3">
              <a:lumMod val="20000"/>
              <a:lumOff val="80000"/>
            </a:schemeClr>
          </a:solidFill>
        </p:spPr>
        <p:txBody>
          <a:bodyPr wrap="square">
            <a:spAutoFit/>
          </a:bodyPr>
          <a:lstStyle/>
          <a:p>
            <a:r>
              <a:rPr lang="ru-RU" dirty="0"/>
              <a:t>Дорожный просвет планетохода достигает полутора диаметров колеса. Вездеход способен преодолевать препятствия, почти в два раза превышающие диаметр колес. При этом ни одно из шести колес не отрывается от поверхности. По сравнению с другими системами данная подвеска снижает наполовину колебания корпуса марсохода при движении по пересеченной местности. Это тоже довольно важно, поскольку частые рывки и сотрясения привели бы к преждевременному выходу из строя камер и датчиков, установленных на аппарате. </a:t>
            </a:r>
          </a:p>
        </p:txBody>
      </p:sp>
    </p:spTree>
    <p:extLst>
      <p:ext uri="{BB962C8B-B14F-4D97-AF65-F5344CB8AC3E}">
        <p14:creationId xmlns:p14="http://schemas.microsoft.com/office/powerpoint/2010/main" val="663840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21768"/>
            <a:ext cx="9144000" cy="1261884"/>
          </a:xfrm>
          <a:prstGeom prst="rect">
            <a:avLst/>
          </a:prstGeom>
          <a:solidFill>
            <a:schemeClr val="accent3">
              <a:lumMod val="20000"/>
              <a:lumOff val="80000"/>
            </a:schemeClr>
          </a:solidFill>
        </p:spPr>
        <p:txBody>
          <a:bodyPr wrap="square" rtlCol="0">
            <a:spAutoFit/>
          </a:bodyPr>
          <a:lstStyle/>
          <a:p>
            <a:endParaRPr lang="ru-RU" sz="2000" dirty="0" smtClean="0"/>
          </a:p>
          <a:p>
            <a:r>
              <a:rPr lang="ru-RU" sz="2000" dirty="0" smtClean="0"/>
              <a:t>И </a:t>
            </a:r>
            <a:r>
              <a:rPr lang="ru-RU" sz="2000" dirty="0"/>
              <a:t>вот наконец-то </a:t>
            </a:r>
            <a:r>
              <a:rPr lang="ru-RU" sz="2000" dirty="0" smtClean="0"/>
              <a:t>встречайте. Российский Робот  Марсоход</a:t>
            </a:r>
            <a:endParaRPr lang="ru-RU" sz="2000" dirty="0"/>
          </a:p>
          <a:p>
            <a:r>
              <a:rPr lang="ru-RU" dirty="0" smtClean="0"/>
              <a:t>Высокая проходимость  и абсолютный автоматизм  делают его конструкцию незаменимой при исследовании планет. </a:t>
            </a:r>
          </a:p>
        </p:txBody>
      </p:sp>
      <p:sp>
        <p:nvSpPr>
          <p:cNvPr id="6" name="TextBox 5"/>
          <p:cNvSpPr txBox="1"/>
          <p:nvPr/>
        </p:nvSpPr>
        <p:spPr>
          <a:xfrm>
            <a:off x="0" y="0"/>
            <a:ext cx="9144000" cy="2585323"/>
          </a:xfrm>
          <a:prstGeom prst="rect">
            <a:avLst/>
          </a:prstGeom>
          <a:solidFill>
            <a:schemeClr val="accent3">
              <a:lumMod val="20000"/>
              <a:lumOff val="80000"/>
            </a:schemeClr>
          </a:solidFill>
        </p:spPr>
        <p:txBody>
          <a:bodyPr wrap="square" rtlCol="0">
            <a:spAutoFit/>
          </a:bodyPr>
          <a:lstStyle/>
          <a:p>
            <a:r>
              <a:rPr lang="ru-RU" dirty="0" smtClean="0"/>
              <a:t>В будущем робота можно будет совершенствоваться </a:t>
            </a:r>
            <a:r>
              <a:rPr lang="en-US" dirty="0" smtClean="0"/>
              <a:t>,</a:t>
            </a:r>
            <a:r>
              <a:rPr lang="ru-RU" dirty="0" smtClean="0"/>
              <a:t>например:</a:t>
            </a:r>
          </a:p>
          <a:p>
            <a:r>
              <a:rPr lang="ru-RU" dirty="0" smtClean="0"/>
              <a:t>-установкой радио передатчиков</a:t>
            </a:r>
            <a:r>
              <a:rPr lang="en-US" dirty="0" smtClean="0"/>
              <a:t>,</a:t>
            </a:r>
            <a:r>
              <a:rPr lang="ru-RU" dirty="0" smtClean="0"/>
              <a:t>солнечных панелей </a:t>
            </a:r>
            <a:r>
              <a:rPr lang="en-US" dirty="0" smtClean="0"/>
              <a:t>,</a:t>
            </a:r>
            <a:r>
              <a:rPr lang="ru-RU" dirty="0" smtClean="0"/>
              <a:t>  и радио-маяка</a:t>
            </a:r>
          </a:p>
          <a:p>
            <a:r>
              <a:rPr lang="ru-RU" dirty="0" smtClean="0"/>
              <a:t>-добавлением дополнительных аккумуляторов </a:t>
            </a:r>
          </a:p>
          <a:p>
            <a:r>
              <a:rPr lang="ru-RU" dirty="0" smtClean="0"/>
              <a:t>-добавлением радио модуля резервного дистанционного ручного управления на случаи отказа автоматического управления</a:t>
            </a:r>
          </a:p>
          <a:p>
            <a:r>
              <a:rPr lang="ru-RU" dirty="0" smtClean="0"/>
              <a:t>-движением робота в определённую точку</a:t>
            </a:r>
            <a:r>
              <a:rPr lang="en-US" dirty="0" smtClean="0"/>
              <a:t>,</a:t>
            </a:r>
            <a:r>
              <a:rPr lang="ru-RU" dirty="0" smtClean="0"/>
              <a:t>обходя препятствия. </a:t>
            </a:r>
          </a:p>
          <a:p>
            <a:r>
              <a:rPr lang="ru-RU" dirty="0" smtClean="0"/>
              <a:t>-рассматриваются варианты приземления на марс</a:t>
            </a:r>
            <a:r>
              <a:rPr lang="en-US" dirty="0" smtClean="0"/>
              <a:t>,</a:t>
            </a:r>
            <a:r>
              <a:rPr lang="ru-RU" dirty="0" smtClean="0"/>
              <a:t>учитывая разрежённость марсианской атмосферы </a:t>
            </a:r>
          </a:p>
          <a:p>
            <a:r>
              <a:rPr lang="ru-RU" dirty="0" smtClean="0"/>
              <a:t>-добавлением манипулятора для сбора образцов.</a:t>
            </a:r>
          </a:p>
        </p:txBody>
      </p:sp>
      <p:cxnSp>
        <p:nvCxnSpPr>
          <p:cNvPr id="4" name="Прямая соединительная линия 3"/>
          <p:cNvCxnSpPr/>
          <p:nvPr/>
        </p:nvCxnSpPr>
        <p:spPr>
          <a:xfrm>
            <a:off x="0" y="2585323"/>
            <a:ext cx="9144000" cy="0"/>
          </a:xfrm>
          <a:prstGeom prst="line">
            <a:avLst/>
          </a:prstGeom>
          <a:ln w="28575">
            <a:solidFill>
              <a:srgbClr val="99FF66"/>
            </a:solidFill>
          </a:ln>
        </p:spPr>
        <p:style>
          <a:lnRef idx="1">
            <a:schemeClr val="accent1"/>
          </a:lnRef>
          <a:fillRef idx="0">
            <a:schemeClr val="accent1"/>
          </a:fillRef>
          <a:effectRef idx="0">
            <a:schemeClr val="accent1"/>
          </a:effectRef>
          <a:fontRef idx="minor">
            <a:schemeClr val="tx1"/>
          </a:fontRef>
        </p:style>
      </p:cxnSp>
      <p:pic>
        <p:nvPicPr>
          <p:cNvPr id="7" name="Picture 2" descr="C:\Users\SLAVA\Desktop\WhatsApp Image 2023-10-16 at 11.50.3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02" b="11634"/>
          <a:stretch/>
        </p:blipFill>
        <p:spPr bwMode="auto">
          <a:xfrm>
            <a:off x="1192304" y="3344372"/>
            <a:ext cx="6111810" cy="322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24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6648936" cy="646331"/>
          </a:xfrm>
          <a:prstGeom prst="rect">
            <a:avLst/>
          </a:prstGeom>
          <a:noFill/>
        </p:spPr>
        <p:txBody>
          <a:bodyPr wrap="none" rtlCol="0">
            <a:spAutoFit/>
          </a:bodyPr>
          <a:lstStyle/>
          <a:p>
            <a:r>
              <a:rPr lang="ru-RU" sz="3600" b="1" dirty="0" smtClean="0">
                <a:solidFill>
                  <a:schemeClr val="tx2"/>
                </a:solidFill>
              </a:rPr>
              <a:t>ВСЕМ СПАСИБО ЗА ВНИМАНИЕ !</a:t>
            </a:r>
            <a:endParaRPr lang="ru-RU" sz="3600" b="1" dirty="0">
              <a:solidFill>
                <a:schemeClr val="tx2"/>
              </a:solidFill>
            </a:endParaRPr>
          </a:p>
        </p:txBody>
      </p:sp>
      <p:pic>
        <p:nvPicPr>
          <p:cNvPr id="5122" name="Picture 2" descr="C:\Users\SLAVA\Desktop\WhatsApp Image 2023-10-16 at 11.54.1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50" y="2060848"/>
            <a:ext cx="8068388" cy="4538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28184" y="1052736"/>
            <a:ext cx="2448271"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39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528" y="404664"/>
            <a:ext cx="8449689" cy="61206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5122685" y="3165743"/>
            <a:ext cx="3481139" cy="2800767"/>
          </a:xfrm>
          <a:prstGeom prst="rect">
            <a:avLst/>
          </a:prstGeom>
          <a:solidFill>
            <a:schemeClr val="accent6">
              <a:lumMod val="20000"/>
              <a:lumOff val="80000"/>
            </a:schemeClr>
          </a:solidFill>
        </p:spPr>
        <p:txBody>
          <a:bodyPr wrap="square" rtlCol="0">
            <a:spAutoFit/>
          </a:bodyPr>
          <a:lstStyle/>
          <a:p>
            <a:r>
              <a:rPr lang="ru-RU" sz="1600" b="1" dirty="0"/>
              <a:t>Задачи</a:t>
            </a:r>
            <a:r>
              <a:rPr lang="ru-RU" sz="1600" dirty="0"/>
              <a:t>:</a:t>
            </a:r>
          </a:p>
          <a:p>
            <a:r>
              <a:rPr lang="ru-RU" sz="1600" dirty="0" smtClean="0"/>
              <a:t>-определить функции, которые должен выполнять робот планетоход</a:t>
            </a:r>
          </a:p>
          <a:p>
            <a:r>
              <a:rPr lang="ru-RU" sz="1600" dirty="0" smtClean="0"/>
              <a:t>-проработать создание автоматического </a:t>
            </a:r>
            <a:r>
              <a:rPr lang="ru-RU" sz="1600" dirty="0" err="1" smtClean="0"/>
              <a:t>марсохода</a:t>
            </a:r>
            <a:r>
              <a:rPr lang="ru-RU" sz="1600" dirty="0" smtClean="0"/>
              <a:t>, служащего для </a:t>
            </a:r>
            <a:r>
              <a:rPr lang="ru-RU" sz="1600" dirty="0"/>
              <a:t>поиска признаков жизни и проведения научных исследований.</a:t>
            </a:r>
            <a:endParaRPr lang="ru-RU" sz="1600" dirty="0" smtClean="0"/>
          </a:p>
          <a:p>
            <a:r>
              <a:rPr lang="ru-RU" sz="1600" dirty="0" smtClean="0"/>
              <a:t>-   собрать </a:t>
            </a:r>
            <a:r>
              <a:rPr lang="ru-RU" sz="1600" dirty="0"/>
              <a:t>модель мини-робота Планетохода</a:t>
            </a:r>
          </a:p>
          <a:p>
            <a:r>
              <a:rPr lang="ru-RU" sz="1600" dirty="0" smtClean="0"/>
              <a:t>- </a:t>
            </a:r>
            <a:r>
              <a:rPr lang="ru-RU" sz="1600" dirty="0"/>
              <a:t>описать действующий прототип</a:t>
            </a:r>
          </a:p>
        </p:txBody>
      </p:sp>
      <p:sp>
        <p:nvSpPr>
          <p:cNvPr id="2" name="TextBox 1"/>
          <p:cNvSpPr txBox="1"/>
          <p:nvPr/>
        </p:nvSpPr>
        <p:spPr>
          <a:xfrm>
            <a:off x="2987824" y="833181"/>
            <a:ext cx="5616000" cy="1077218"/>
          </a:xfrm>
          <a:prstGeom prst="rect">
            <a:avLst/>
          </a:prstGeom>
          <a:solidFill>
            <a:schemeClr val="accent6">
              <a:lumMod val="20000"/>
              <a:lumOff val="80000"/>
            </a:schemeClr>
          </a:solidFill>
        </p:spPr>
        <p:txBody>
          <a:bodyPr wrap="square" rtlCol="0">
            <a:spAutoFit/>
          </a:bodyPr>
          <a:lstStyle/>
          <a:p>
            <a:r>
              <a:rPr lang="ru-RU" sz="1600" b="1" dirty="0"/>
              <a:t>Гипотеза.</a:t>
            </a:r>
            <a:r>
              <a:rPr lang="ru-RU" sz="1600" dirty="0"/>
              <a:t> </a:t>
            </a:r>
            <a:r>
              <a:rPr lang="ru-RU" sz="1600" dirty="0" smtClean="0"/>
              <a:t>Качество и безопасность при исследовании космоса можно </a:t>
            </a:r>
            <a:r>
              <a:rPr lang="ru-RU" sz="1600" dirty="0"/>
              <a:t>усовершенствовать с помощью </a:t>
            </a:r>
            <a:r>
              <a:rPr lang="ru-RU" sz="1600" dirty="0" smtClean="0"/>
              <a:t>робототехники.</a:t>
            </a:r>
            <a:endParaRPr lang="ru-RU" sz="1600" dirty="0"/>
          </a:p>
          <a:p>
            <a:r>
              <a:rPr lang="ru-RU" sz="1600" b="1" dirty="0"/>
              <a:t>Объект исследования</a:t>
            </a:r>
            <a:r>
              <a:rPr lang="ru-RU" sz="1600" dirty="0"/>
              <a:t>: </a:t>
            </a:r>
            <a:r>
              <a:rPr lang="ru-RU" sz="1600" dirty="0" smtClean="0"/>
              <a:t>робот-планетоход.</a:t>
            </a:r>
            <a:endParaRPr lang="ru-RU" sz="1600" dirty="0"/>
          </a:p>
          <a:p>
            <a:r>
              <a:rPr lang="ru-RU" sz="1600" b="1" dirty="0"/>
              <a:t>Предмет исследования</a:t>
            </a:r>
            <a:r>
              <a:rPr lang="ru-RU" sz="1600" dirty="0"/>
              <a:t>: </a:t>
            </a:r>
            <a:r>
              <a:rPr lang="ru-RU" sz="1600" dirty="0" smtClean="0"/>
              <a:t>робот-планетоход</a:t>
            </a:r>
            <a:endParaRPr lang="ru-RU" sz="1600"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3181"/>
            <a:ext cx="1367680" cy="215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904" y="3165743"/>
            <a:ext cx="3024000" cy="3046988"/>
          </a:xfrm>
          <a:prstGeom prst="rect">
            <a:avLst/>
          </a:prstGeom>
          <a:solidFill>
            <a:schemeClr val="accent6">
              <a:lumMod val="20000"/>
              <a:lumOff val="80000"/>
            </a:schemeClr>
          </a:solidFill>
        </p:spPr>
        <p:txBody>
          <a:bodyPr wrap="square" rtlCol="0">
            <a:spAutoFit/>
          </a:bodyPr>
          <a:lstStyle/>
          <a:p>
            <a:r>
              <a:rPr lang="ru-RU" sz="1600" b="1" dirty="0"/>
              <a:t>Цель</a:t>
            </a:r>
            <a:r>
              <a:rPr lang="ru-RU" sz="1600" dirty="0" smtClean="0"/>
              <a:t>.</a:t>
            </a:r>
          </a:p>
          <a:p>
            <a:r>
              <a:rPr lang="ru-RU" sz="1600" dirty="0"/>
              <a:t>Изучить существующие планетоходы. Разработать свой действующий прототип робота планетохода с опорой на результаты отечественных и международных исследований. Отправка марсохода на Марс нужна для изучения его геологии и возможности существования жизни на планете</a:t>
            </a:r>
            <a:r>
              <a:rPr lang="ru-RU" sz="1600" dirty="0" smtClean="0"/>
              <a:t>.</a:t>
            </a:r>
            <a:endParaRPr lang="ru-RU" sz="1600" dirty="0"/>
          </a:p>
        </p:txBody>
      </p:sp>
    </p:spTree>
    <p:extLst>
      <p:ext uri="{BB962C8B-B14F-4D97-AF65-F5344CB8AC3E}">
        <p14:creationId xmlns:p14="http://schemas.microsoft.com/office/powerpoint/2010/main" val="2442603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404664"/>
            <a:ext cx="8377681" cy="61206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4283968" y="510349"/>
            <a:ext cx="4320016" cy="5909310"/>
          </a:xfrm>
          <a:prstGeom prst="rect">
            <a:avLst/>
          </a:prstGeom>
          <a:solidFill>
            <a:schemeClr val="accent6">
              <a:lumMod val="20000"/>
              <a:lumOff val="80000"/>
            </a:schemeClr>
          </a:solidFill>
        </p:spPr>
        <p:txBody>
          <a:bodyPr wrap="square">
            <a:spAutoFit/>
          </a:bodyPr>
          <a:lstStyle/>
          <a:p>
            <a:r>
              <a:rPr lang="ru-RU" b="1" dirty="0"/>
              <a:t>Актуальность.</a:t>
            </a:r>
            <a:r>
              <a:rPr lang="ru-RU" dirty="0"/>
              <a:t> </a:t>
            </a:r>
            <a:endParaRPr lang="ru-RU" dirty="0" smtClean="0"/>
          </a:p>
          <a:p>
            <a:r>
              <a:rPr lang="ru-RU" dirty="0" smtClean="0"/>
              <a:t>В </a:t>
            </a:r>
            <a:r>
              <a:rPr lang="ru-RU" dirty="0"/>
              <a:t>самом ближайшем будущем наша страна должна перейти на высокотехнологические и наукоёмкие продукты производства. В связи с тем, что западные страны объявили России санкции, перестали поставлять высокотехнологичные продукты, импортозамещение представляет собой особую экономическую стратегию. Мы должны сами научиться делать роботов и разработать такие технологические программы, которые не только не </a:t>
            </a:r>
            <a:r>
              <a:rPr lang="ru-RU" dirty="0" smtClean="0"/>
              <a:t>будут </a:t>
            </a:r>
            <a:r>
              <a:rPr lang="ru-RU" dirty="0"/>
              <a:t>уступать западным образцам, но и уйдут гораздо дальше зарубежных аналогов. Разумное решение этой задачи не только даст нашей стране возможность быть более не зависимой, но и создаст большее количество рабочих мест и возможность  поддержать нашего отечественного производителя.</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00" y="4005064"/>
            <a:ext cx="2481263"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063" y="516440"/>
            <a:ext cx="3312000" cy="1323439"/>
          </a:xfrm>
          <a:prstGeom prst="rect">
            <a:avLst/>
          </a:prstGeom>
          <a:solidFill>
            <a:schemeClr val="accent6">
              <a:lumMod val="20000"/>
              <a:lumOff val="80000"/>
            </a:schemeClr>
          </a:solidFill>
        </p:spPr>
        <p:txBody>
          <a:bodyPr wrap="square" rtlCol="0">
            <a:spAutoFit/>
          </a:bodyPr>
          <a:lstStyle/>
          <a:p>
            <a:r>
              <a:rPr lang="ru-RU" sz="1600" b="1" dirty="0"/>
              <a:t>Методы, используемые в проекте.</a:t>
            </a:r>
            <a:endParaRPr lang="ru-RU" sz="1600" dirty="0"/>
          </a:p>
          <a:p>
            <a:pPr marL="285750" indent="-285750">
              <a:buFont typeface="Arial" pitchFamily="34" charset="0"/>
              <a:buChar char="•"/>
            </a:pPr>
            <a:r>
              <a:rPr lang="ru-RU" sz="1600" dirty="0" smtClean="0"/>
              <a:t>Изучение </a:t>
            </a:r>
            <a:r>
              <a:rPr lang="ru-RU" sz="1600" dirty="0"/>
              <a:t>литературы </a:t>
            </a:r>
            <a:endParaRPr lang="ru-RU" sz="1600" dirty="0" smtClean="0"/>
          </a:p>
          <a:p>
            <a:pPr marL="285750" indent="-285750">
              <a:buFont typeface="Arial" pitchFamily="34" charset="0"/>
              <a:buChar char="•"/>
            </a:pPr>
            <a:r>
              <a:rPr lang="ru-RU" sz="1600" dirty="0" smtClean="0"/>
              <a:t>Классификация</a:t>
            </a:r>
            <a:endParaRPr lang="ru-RU" sz="1600" dirty="0"/>
          </a:p>
          <a:p>
            <a:pPr marL="285750" indent="-285750">
              <a:buFont typeface="Arial" pitchFamily="34" charset="0"/>
              <a:buChar char="•"/>
            </a:pPr>
            <a:r>
              <a:rPr lang="ru-RU" sz="1600" dirty="0" smtClean="0"/>
              <a:t>Моделирование</a:t>
            </a:r>
            <a:endParaRPr lang="ru-RU" sz="1600" dirty="0"/>
          </a:p>
          <a:p>
            <a:pPr marL="285750" indent="-285750">
              <a:buFont typeface="Arial" pitchFamily="34" charset="0"/>
              <a:buChar char="•"/>
            </a:pPr>
            <a:r>
              <a:rPr lang="ru-RU" sz="1600" dirty="0" smtClean="0"/>
              <a:t>Описание</a:t>
            </a:r>
            <a:endParaRPr lang="ru-RU" sz="1600" dirty="0"/>
          </a:p>
        </p:txBody>
      </p:sp>
    </p:spTree>
    <p:extLst>
      <p:ext uri="{BB962C8B-B14F-4D97-AF65-F5344CB8AC3E}">
        <p14:creationId xmlns:p14="http://schemas.microsoft.com/office/powerpoint/2010/main" val="396468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517322"/>
            <a:ext cx="8643140" cy="5909310"/>
          </a:xfrm>
          <a:prstGeom prst="rect">
            <a:avLst/>
          </a:prstGeom>
          <a:solidFill>
            <a:schemeClr val="accent6">
              <a:lumMod val="20000"/>
              <a:lumOff val="80000"/>
            </a:schemeClr>
          </a:solidFill>
        </p:spPr>
        <p:txBody>
          <a:bodyPr wrap="square" rtlCol="0">
            <a:spAutoFit/>
          </a:bodyPr>
          <a:lstStyle/>
          <a:p>
            <a:r>
              <a:rPr lang="ru-RU" b="1" dirty="0" smtClean="0"/>
              <a:t>Актуальность</a:t>
            </a:r>
          </a:p>
          <a:p>
            <a:r>
              <a:rPr lang="ru-RU" dirty="0" smtClean="0"/>
              <a:t>Космические </a:t>
            </a:r>
            <a:r>
              <a:rPr lang="ru-RU" dirty="0"/>
              <a:t>программы и экспедиции являются одними из самых значимых достижений человечества. Они позволяют расширять наши знания о Вселенной, осваивать новые технологии и находить практические применения в нашей жизни.</a:t>
            </a:r>
            <a:endParaRPr lang="ru-RU" dirty="0" smtClean="0"/>
          </a:p>
          <a:p>
            <a:r>
              <a:rPr lang="ru-RU" dirty="0" smtClean="0"/>
              <a:t>Значимость </a:t>
            </a:r>
            <a:r>
              <a:rPr lang="ru-RU" dirty="0"/>
              <a:t>космических программ и экспедиций трудно переоценить. Они позволяют нам расширять наши знания обо вселенной, их результаты могут помочь в решении многих важных проблем, стоящих перед человечеством, например, в области экологии, энергетики </a:t>
            </a:r>
            <a:r>
              <a:rPr lang="ru-RU" dirty="0" smtClean="0"/>
              <a:t>.</a:t>
            </a:r>
          </a:p>
          <a:p>
            <a:endParaRPr lang="ru-RU" dirty="0" smtClean="0"/>
          </a:p>
          <a:p>
            <a:r>
              <a:rPr lang="ru-RU" dirty="0"/>
              <a:t>Цели космических программ и экспедиций очень разнообразны. Они включают в себя изучение планет и их спутников, анализ атмосфер и климата на других планетах, изучение космических лучей, исследование темной материи </a:t>
            </a:r>
            <a:r>
              <a:rPr lang="ru-RU" dirty="0" smtClean="0"/>
              <a:t>и</a:t>
            </a:r>
            <a:r>
              <a:rPr lang="ru-RU" dirty="0"/>
              <a:t> понимание процессов, которые привели к формированию солнечной системы.</a:t>
            </a:r>
            <a:r>
              <a:rPr lang="ru-RU" dirty="0" smtClean="0"/>
              <a:t>  </a:t>
            </a:r>
          </a:p>
          <a:p>
            <a:r>
              <a:rPr lang="ru-RU" dirty="0" smtClean="0"/>
              <a:t>Изучение космоса, не представляется возможным  на сегодняшний день, без робототехники. И я хочу, в будущем , тоже принимать участие в научном исследовании космоса.</a:t>
            </a:r>
          </a:p>
          <a:p>
            <a:endParaRPr lang="ru-RU" dirty="0" smtClean="0"/>
          </a:p>
          <a:p>
            <a:r>
              <a:rPr lang="ru-RU" dirty="0" smtClean="0"/>
              <a:t>Поэтому я и захотел разработать прототип робота – планетохода. И мечтаю пригодиться в науки и военной промышленности.</a:t>
            </a:r>
          </a:p>
          <a:p>
            <a:r>
              <a:rPr lang="ru-RU" dirty="0" smtClean="0"/>
              <a:t> </a:t>
            </a:r>
          </a:p>
          <a:p>
            <a:endParaRPr lang="ru-RU"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7310" y="5517232"/>
            <a:ext cx="648073" cy="65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53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LAVA\Desktop\марсоход\начинка.jpg"/>
          <p:cNvPicPr>
            <a:picLocks noChangeAspect="1" noChangeArrowheads="1"/>
          </p:cNvPicPr>
          <p:nvPr/>
        </p:nvPicPr>
        <p:blipFill rotWithShape="1">
          <a:blip r:embed="rId2">
            <a:extLst>
              <a:ext uri="{28A0092B-C50C-407E-A947-70E740481C1C}">
                <a14:useLocalDpi xmlns:a14="http://schemas.microsoft.com/office/drawing/2010/main" val="0"/>
              </a:ext>
            </a:extLst>
          </a:blip>
          <a:srcRect l="5206"/>
          <a:stretch/>
        </p:blipFill>
        <p:spPr bwMode="auto">
          <a:xfrm rot="16200000">
            <a:off x="2173673" y="-182619"/>
            <a:ext cx="4823948" cy="9022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47" y="1052736"/>
            <a:ext cx="9144000" cy="1323439"/>
          </a:xfrm>
          <a:prstGeom prst="rect">
            <a:avLst/>
          </a:prstGeom>
          <a:solidFill>
            <a:schemeClr val="accent3">
              <a:lumMod val="20000"/>
              <a:lumOff val="80000"/>
            </a:schemeClr>
          </a:solidFill>
        </p:spPr>
        <p:txBody>
          <a:bodyPr wrap="square" rtlCol="0">
            <a:spAutoFit/>
          </a:bodyPr>
          <a:lstStyle/>
          <a:p>
            <a:r>
              <a:rPr lang="ru-RU" sz="2000" dirty="0"/>
              <a:t>Питание приходит на двигатели через плату управления </a:t>
            </a:r>
          </a:p>
          <a:p>
            <a:r>
              <a:rPr lang="ru-RU" sz="2000" dirty="0"/>
              <a:t>Arduino Uno, с платы идёт на чип </a:t>
            </a:r>
            <a:r>
              <a:rPr lang="en-US" sz="2000" dirty="0"/>
              <a:t>L</a:t>
            </a:r>
            <a:r>
              <a:rPr lang="ru-RU" sz="2000" dirty="0"/>
              <a:t>29 3</a:t>
            </a:r>
            <a:r>
              <a:rPr lang="en-US" sz="2000" dirty="0"/>
              <a:t>D</a:t>
            </a:r>
            <a:r>
              <a:rPr lang="ru-RU" sz="2000" dirty="0"/>
              <a:t>, который регулирует скорость и прямое или реверсное направление вращения двигателей. Внутри корпуса закреплена макетная </a:t>
            </a:r>
            <a:r>
              <a:rPr lang="ru-RU" sz="2000" dirty="0" smtClean="0"/>
              <a:t>плата, батарейный </a:t>
            </a:r>
            <a:r>
              <a:rPr lang="ru-RU" sz="2000" dirty="0"/>
              <a:t>блок и чип для подключения двигателей.</a:t>
            </a:r>
          </a:p>
        </p:txBody>
      </p:sp>
      <p:sp>
        <p:nvSpPr>
          <p:cNvPr id="5" name="TextBox 4"/>
          <p:cNvSpPr txBox="1"/>
          <p:nvPr/>
        </p:nvSpPr>
        <p:spPr>
          <a:xfrm>
            <a:off x="1656000" y="46946"/>
            <a:ext cx="6120000" cy="861774"/>
          </a:xfrm>
          <a:prstGeom prst="rect">
            <a:avLst/>
          </a:prstGeom>
          <a:solidFill>
            <a:schemeClr val="accent3">
              <a:lumMod val="20000"/>
              <a:lumOff val="80000"/>
            </a:schemeClr>
          </a:solidFill>
        </p:spPr>
        <p:txBody>
          <a:bodyPr wrap="square" rtlCol="0">
            <a:spAutoFit/>
          </a:bodyPr>
          <a:lstStyle/>
          <a:p>
            <a:pPr algn="ctr"/>
            <a:r>
              <a:rPr lang="ru-RU" sz="2600" dirty="0"/>
              <a:t>Практическая часть</a:t>
            </a:r>
            <a:r>
              <a:rPr lang="ru-RU" sz="2400" dirty="0" smtClean="0"/>
              <a:t>.</a:t>
            </a:r>
          </a:p>
          <a:p>
            <a:pPr algn="ctr"/>
            <a:r>
              <a:rPr lang="ru-RU" sz="2400" dirty="0" smtClean="0"/>
              <a:t> </a:t>
            </a:r>
            <a:r>
              <a:rPr lang="ru-RU" sz="2400" dirty="0"/>
              <a:t>Сборка </a:t>
            </a:r>
            <a:r>
              <a:rPr lang="ru-RU" sz="2400" dirty="0" smtClean="0"/>
              <a:t>Российского </a:t>
            </a:r>
            <a:r>
              <a:rPr lang="ru-RU" sz="2400" dirty="0"/>
              <a:t>Робота </a:t>
            </a:r>
            <a:r>
              <a:rPr lang="ru-RU" sz="2400" dirty="0" smtClean="0"/>
              <a:t>Марсохода </a:t>
            </a:r>
            <a:r>
              <a:rPr lang="ru-RU" sz="2400" b="1" dirty="0" smtClean="0"/>
              <a:t>РРМ</a:t>
            </a:r>
            <a:r>
              <a:rPr lang="ru-RU" dirty="0" smtClean="0"/>
              <a:t>.</a:t>
            </a:r>
            <a:endParaRPr lang="ru-RU" dirty="0"/>
          </a:p>
        </p:txBody>
      </p:sp>
    </p:spTree>
    <p:extLst>
      <p:ext uri="{BB962C8B-B14F-4D97-AF65-F5344CB8AC3E}">
        <p14:creationId xmlns:p14="http://schemas.microsoft.com/office/powerpoint/2010/main" val="153502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384"/>
            <a:ext cx="9144000" cy="3970318"/>
          </a:xfrm>
          <a:prstGeom prst="rect">
            <a:avLst/>
          </a:prstGeom>
          <a:solidFill>
            <a:schemeClr val="accent3">
              <a:lumMod val="20000"/>
              <a:lumOff val="80000"/>
            </a:schemeClr>
          </a:solidFill>
        </p:spPr>
        <p:txBody>
          <a:bodyPr wrap="square">
            <a:spAutoFit/>
          </a:bodyPr>
          <a:lstStyle/>
          <a:p>
            <a:r>
              <a:rPr lang="ru-RU" dirty="0" smtClean="0"/>
              <a:t>Ведущие </a:t>
            </a:r>
            <a:r>
              <a:rPr lang="ru-RU" dirty="0"/>
              <a:t>колёса с резиновым протектором. Диаметр колеса 65мм., ширина протектора </a:t>
            </a:r>
            <a:r>
              <a:rPr lang="ru-RU" dirty="0" smtClean="0"/>
              <a:t>25мм.Особое внимание в проекте уделено вопросу проходимости </a:t>
            </a:r>
            <a:r>
              <a:rPr lang="en-US" dirty="0" smtClean="0"/>
              <a:t>,</a:t>
            </a:r>
            <a:r>
              <a:rPr lang="ru-RU" dirty="0" smtClean="0"/>
              <a:t>так как передвижение будет проводится в условиях бездорожья . Здесь показаны предыдущие версии </a:t>
            </a:r>
            <a:r>
              <a:rPr lang="ru-RU" dirty="0"/>
              <a:t>подвески. В первой версии ширина базы была в 2 раза меньше что привило к закапыванию колёс при поворотах что выявило крайне низкую эффективность данного расположения . Опытным путём была выявлена оптимальная база ширины и длины подвески. </a:t>
            </a:r>
            <a:r>
              <a:rPr lang="ru-RU" dirty="0" smtClean="0"/>
              <a:t>В данной модели использована абсолютно независимая подвеска</a:t>
            </a:r>
            <a:r>
              <a:rPr lang="en-US" dirty="0" smtClean="0"/>
              <a:t>,</a:t>
            </a:r>
            <a:r>
              <a:rPr lang="ru-RU" dirty="0" smtClean="0"/>
              <a:t>с полным приводом по формуле 6*6.данное решение было использовано для уменьшения давления на грунт для езды для песку</a:t>
            </a:r>
            <a:r>
              <a:rPr lang="ru-RU" dirty="0"/>
              <a:t>. </a:t>
            </a:r>
            <a:r>
              <a:rPr lang="ru-RU" dirty="0" smtClean="0"/>
              <a:t>Элементы подвески были разработаны в программе</a:t>
            </a:r>
            <a:r>
              <a:rPr lang="en-US" dirty="0" smtClean="0"/>
              <a:t> </a:t>
            </a:r>
            <a:r>
              <a:rPr lang="en-US" dirty="0" err="1" smtClean="0"/>
              <a:t>tinkercad</a:t>
            </a:r>
            <a:r>
              <a:rPr lang="en-US" dirty="0" smtClean="0"/>
              <a:t> </a:t>
            </a:r>
            <a:r>
              <a:rPr lang="ru-RU" dirty="0" smtClean="0"/>
              <a:t>И напечатаны на 3-</a:t>
            </a:r>
            <a:r>
              <a:rPr lang="en-US" dirty="0" smtClean="0"/>
              <a:t>D</a:t>
            </a:r>
            <a:r>
              <a:rPr lang="ru-RU" dirty="0" smtClean="0"/>
              <a:t> принтере .В процессе испытаний модели выявился недостаток выраженный в чрезмерной жёсткости подвески .Было принято решение подпружинить витыми пружинами опорный узел подвески. Также пришлось ограничить угловую амплитуду отклонения корпуса назад от подвески во избежание опрокидывания  корпуса назад на крутых подъёмах посредством гибкого ограничителя между корпусом и опорным узлом подвески .</a:t>
            </a:r>
            <a:endParaRPr lang="ru-RU" dirty="0"/>
          </a:p>
        </p:txBody>
      </p:sp>
      <p:pic>
        <p:nvPicPr>
          <p:cNvPr id="1026" name="Picture 2" descr="C:\Users\SLAVA\Desktop\WhatsApp Image 2024-03-10 at 19.29.3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538" y="3936592"/>
            <a:ext cx="3325048" cy="28429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788"/>
          <a:stretch/>
        </p:blipFill>
        <p:spPr bwMode="auto">
          <a:xfrm>
            <a:off x="10790" y="3947720"/>
            <a:ext cx="5983116" cy="286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748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9948" y="188640"/>
            <a:ext cx="5384540" cy="2031325"/>
          </a:xfrm>
          <a:prstGeom prst="rect">
            <a:avLst/>
          </a:prstGeom>
          <a:solidFill>
            <a:schemeClr val="accent3">
              <a:lumMod val="20000"/>
              <a:lumOff val="80000"/>
            </a:schemeClr>
          </a:solidFill>
        </p:spPr>
        <p:txBody>
          <a:bodyPr wrap="square" rtlCol="0">
            <a:spAutoFit/>
          </a:bodyPr>
          <a:lstStyle/>
          <a:p>
            <a:r>
              <a:rPr lang="ru-RU" sz="1700" dirty="0" smtClean="0"/>
              <a:t>  </a:t>
            </a:r>
            <a:r>
              <a:rPr lang="ru-RU" dirty="0"/>
              <a:t>Изначально ультра-звуковой </a:t>
            </a:r>
            <a:r>
              <a:rPr lang="ru-RU" dirty="0" smtClean="0"/>
              <a:t>датчик препятствий находился на крышке корпуса . Но в результате практических экспериментов, был произведён ряд модификаций и было выявлено оптимальное размещение датчика. И при помощи 3Д принтера , был создан кронштейн, на котором закреплён ультра-звуковой датчик препятствий</a:t>
            </a: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56" b="14083"/>
          <a:stretch/>
        </p:blipFill>
        <p:spPr bwMode="auto">
          <a:xfrm>
            <a:off x="179512" y="109182"/>
            <a:ext cx="3400436" cy="421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SLAVA\Desktop\кранштеин дерево.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17032"/>
            <a:ext cx="3400436" cy="2921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2219965"/>
            <a:ext cx="1656184" cy="3970318"/>
          </a:xfrm>
          <a:prstGeom prst="rect">
            <a:avLst/>
          </a:prstGeom>
          <a:solidFill>
            <a:schemeClr val="accent3">
              <a:lumMod val="20000"/>
              <a:lumOff val="80000"/>
            </a:schemeClr>
          </a:solidFill>
        </p:spPr>
        <p:txBody>
          <a:bodyPr wrap="square" rtlCol="0">
            <a:spAutoFit/>
          </a:bodyPr>
          <a:lstStyle/>
          <a:p>
            <a:r>
              <a:rPr lang="ru-RU" dirty="0"/>
              <a:t>Данный датчик замеряет расстояние до не проходимых препятствий</a:t>
            </a:r>
            <a:r>
              <a:rPr lang="en-US" dirty="0"/>
              <a:t>,</a:t>
            </a:r>
            <a:r>
              <a:rPr lang="ru-RU" dirty="0"/>
              <a:t>а </a:t>
            </a:r>
            <a:r>
              <a:rPr lang="ru-RU" dirty="0" smtClean="0"/>
              <a:t>нижний замеряет расстояние до </a:t>
            </a:r>
            <a:r>
              <a:rPr lang="ru-RU" dirty="0" err="1" smtClean="0"/>
              <a:t>поверхности,чтобы</a:t>
            </a:r>
            <a:r>
              <a:rPr lang="ru-RU" dirty="0" smtClean="0"/>
              <a:t> избежать падения и столкновения</a:t>
            </a:r>
            <a:endParaRPr lang="ru-RU" dirty="0"/>
          </a:p>
        </p:txBody>
      </p:sp>
      <p:pic>
        <p:nvPicPr>
          <p:cNvPr id="3" name="Picture 2" descr="C:\Users\SLAVA\Desktop\конкурсы робототехника\РОББО ФИНИСТ МИША\фото с датчиком\msg1749414739-5749.jpg"/>
          <p:cNvPicPr>
            <a:picLocks noChangeAspect="1" noChangeArrowheads="1"/>
          </p:cNvPicPr>
          <p:nvPr/>
        </p:nvPicPr>
        <p:blipFill rotWithShape="1">
          <a:blip r:embed="rId4">
            <a:extLst>
              <a:ext uri="{28A0092B-C50C-407E-A947-70E740481C1C}">
                <a14:useLocalDpi xmlns:a14="http://schemas.microsoft.com/office/drawing/2010/main" val="0"/>
              </a:ext>
            </a:extLst>
          </a:blip>
          <a:srcRect l="10114" t="13545" r="110" b="27175"/>
          <a:stretch/>
        </p:blipFill>
        <p:spPr bwMode="auto">
          <a:xfrm>
            <a:off x="3577940" y="2204864"/>
            <a:ext cx="3730363" cy="437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08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757"/>
          <a:stretch/>
        </p:blipFill>
        <p:spPr bwMode="auto">
          <a:xfrm>
            <a:off x="251520" y="2072917"/>
            <a:ext cx="8712968" cy="45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16632"/>
            <a:ext cx="8712968" cy="2031325"/>
          </a:xfrm>
          <a:prstGeom prst="rect">
            <a:avLst/>
          </a:prstGeom>
          <a:solidFill>
            <a:schemeClr val="accent3">
              <a:lumMod val="20000"/>
              <a:lumOff val="80000"/>
            </a:schemeClr>
          </a:solidFill>
        </p:spPr>
        <p:txBody>
          <a:bodyPr wrap="square">
            <a:spAutoFit/>
          </a:bodyPr>
          <a:lstStyle/>
          <a:p>
            <a:r>
              <a:rPr lang="ru-RU" dirty="0"/>
              <a:t>Так же я столкнулся с занятной проблемой. При преодолении наклонов возникала потеря мощности, опытным путём было определено, что при роторной конструкции двигателя в момент вращения происходит периодическое размыкание цепи. В этот момент питание на последующие моторы питание кратковременно не приходило. И на третий ряд моторов питание поступало ещё меньше, чем на второй. Я перепаял соединение на параллельное, что полностью решило проблему потери мощности, </a:t>
            </a:r>
            <a:r>
              <a:rPr lang="ru-RU" dirty="0" smtClean="0"/>
              <a:t>и </a:t>
            </a:r>
            <a:r>
              <a:rPr lang="ru-RU" dirty="0"/>
              <a:t>в разы повысило проходимость. </a:t>
            </a:r>
          </a:p>
        </p:txBody>
      </p:sp>
    </p:spTree>
    <p:extLst>
      <p:ext uri="{BB962C8B-B14F-4D97-AF65-F5344CB8AC3E}">
        <p14:creationId xmlns:p14="http://schemas.microsoft.com/office/powerpoint/2010/main" val="22224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LAVA\Desktop\WhatsApp Image 2023-10-11 at 21.33.1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710070"/>
            <a:ext cx="6202919" cy="5521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73" y="500969"/>
            <a:ext cx="2977951" cy="5940088"/>
          </a:xfrm>
          <a:prstGeom prst="rect">
            <a:avLst/>
          </a:prstGeom>
          <a:solidFill>
            <a:schemeClr val="accent3">
              <a:lumMod val="20000"/>
              <a:lumOff val="80000"/>
            </a:schemeClr>
          </a:solidFill>
        </p:spPr>
        <p:txBody>
          <a:bodyPr wrap="square" rtlCol="0">
            <a:spAutoFit/>
          </a:bodyPr>
          <a:lstStyle/>
          <a:p>
            <a:r>
              <a:rPr lang="ru-RU" dirty="0" smtClean="0"/>
              <a:t> </a:t>
            </a:r>
            <a:r>
              <a:rPr lang="ru-RU" sz="2000" dirty="0"/>
              <a:t>Для работы на других планетах </a:t>
            </a:r>
            <a:r>
              <a:rPr lang="en-US" sz="2000" dirty="0"/>
              <a:t>,</a:t>
            </a:r>
            <a:r>
              <a:rPr lang="ru-RU" sz="2000" dirty="0"/>
              <a:t>ультра </a:t>
            </a:r>
            <a:r>
              <a:rPr lang="ru-RU" sz="2000" dirty="0" smtClean="0"/>
              <a:t>звуковые датчики будут заменены </a:t>
            </a:r>
            <a:r>
              <a:rPr lang="ru-RU" sz="2000" dirty="0"/>
              <a:t>на радио </a:t>
            </a:r>
            <a:r>
              <a:rPr lang="ru-RU" sz="2000" dirty="0" smtClean="0"/>
              <a:t>волновые </a:t>
            </a:r>
            <a:r>
              <a:rPr lang="ru-RU" sz="2000" dirty="0"/>
              <a:t>или </a:t>
            </a:r>
            <a:r>
              <a:rPr lang="ru-RU" sz="2000" dirty="0" smtClean="0"/>
              <a:t>инфракрасные датчики</a:t>
            </a:r>
            <a:r>
              <a:rPr lang="en-US" sz="2000" dirty="0" smtClean="0"/>
              <a:t>,</a:t>
            </a:r>
            <a:r>
              <a:rPr lang="ru-RU" sz="2000" dirty="0"/>
              <a:t>из за отсутствия воздуха</a:t>
            </a:r>
            <a:r>
              <a:rPr lang="en-US" sz="2000" dirty="0"/>
              <a:t>,</a:t>
            </a:r>
            <a:r>
              <a:rPr lang="ru-RU" sz="2000" dirty="0"/>
              <a:t> а значит и звука на других планетах</a:t>
            </a:r>
            <a:r>
              <a:rPr lang="en-US" sz="2000" dirty="0"/>
              <a:t>,</a:t>
            </a:r>
            <a:r>
              <a:rPr lang="ru-RU" sz="2000" dirty="0"/>
              <a:t>не имеющих атмосферу</a:t>
            </a:r>
          </a:p>
          <a:p>
            <a:r>
              <a:rPr lang="ru-RU" sz="2000" dirty="0" smtClean="0"/>
              <a:t>На прототипе, установлена камера, для получения изображения. Которое передаётся через блютуз модуль.  Также через блютуз возможно управление марсоходом через телефон.</a:t>
            </a:r>
            <a:endParaRPr lang="ru-RU" sz="2000" dirty="0"/>
          </a:p>
        </p:txBody>
      </p:sp>
    </p:spTree>
    <p:extLst>
      <p:ext uri="{BB962C8B-B14F-4D97-AF65-F5344CB8AC3E}">
        <p14:creationId xmlns:p14="http://schemas.microsoft.com/office/powerpoint/2010/main" val="1688658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19594</TotalTime>
  <Words>1075</Words>
  <Application>Microsoft Office PowerPoint</Application>
  <PresentationFormat>Экран (4:3)</PresentationFormat>
  <Paragraphs>56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РОББО КЛУБ Керчь  Конкурс: «РобоФинист 2024» Возрастная категория: «Средняя» Проект на тему: Создание Российского Робота Марсохода Команда: Марс_Наш  Слепченко Михаил 13лет s_slepchenko@mail.ru  +79787018949 Руководитель: Хуторная Анна Николаевна +797814744191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Конкурс: «Шаг в науку»  «Техническое моделирование и изобретательство (робототехника)».  Проект на тему: Создание Русского Робота Почтальона  Слепченко Михаила Ученика 4-В класса , 10 лет          Руководитель:   Головская Светлана Дмитриевна</dc:title>
  <dc:creator>SLAVA</dc:creator>
  <cp:lastModifiedBy>SLAVA</cp:lastModifiedBy>
  <cp:revision>166</cp:revision>
  <cp:lastPrinted>2023-02-20T19:47:54Z</cp:lastPrinted>
  <dcterms:created xsi:type="dcterms:W3CDTF">2022-03-22T17:14:53Z</dcterms:created>
  <dcterms:modified xsi:type="dcterms:W3CDTF">2024-06-08T13:04:50Z</dcterms:modified>
</cp:coreProperties>
</file>