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73" r:id="rId5"/>
    <p:sldId id="260" r:id="rId6"/>
    <p:sldId id="259" r:id="rId7"/>
    <p:sldId id="263" r:id="rId8"/>
    <p:sldId id="262" r:id="rId9"/>
    <p:sldId id="261" r:id="rId10"/>
    <p:sldId id="264" r:id="rId11"/>
    <p:sldId id="265" r:id="rId12"/>
    <p:sldId id="272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13.12.2011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фвцфвф" title="фвфцвфвфцвф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208912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711200">
              <a:srgbClr val="FFC000">
                <a:alpha val="40000"/>
              </a:srgbClr>
            </a:glow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900" y="-27384"/>
            <a:ext cx="8458200" cy="122237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tx1"/>
                </a:solidFill>
              </a:rPr>
              <a:t>Социально-Ориентированная</a:t>
            </a:r>
            <a:br>
              <a:rPr lang="ru-RU" dirty="0" smtClean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tx1"/>
                </a:solidFill>
              </a:rPr>
            </a:br>
            <a:r>
              <a:rPr lang="ru-RU" dirty="0" smtClean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tx1"/>
                </a:solidFill>
              </a:rPr>
              <a:t>Робототехника</a:t>
            </a:r>
            <a:endParaRPr lang="ru-RU" dirty="0"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13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CORKBOT</a:t>
            </a:r>
            <a:r>
              <a:rPr lang="ru-RU" dirty="0"/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5256584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 smtClean="0"/>
              <a:t>Для </a:t>
            </a:r>
            <a:r>
              <a:rPr lang="ru-RU" sz="2800" dirty="0"/>
              <a:t>имитации группового поведения группы объектов должны передвигаться по условной поверхности. В процессе реализации, мы определили тип двигателя для передвижения робота. Наш выбор остановился на </a:t>
            </a:r>
            <a:r>
              <a:rPr lang="ru-RU" sz="2800" dirty="0" err="1"/>
              <a:t>вибромоторах</a:t>
            </a:r>
            <a:r>
              <a:rPr lang="ru-RU" sz="2800" dirty="0"/>
              <a:t>, как наиболее  экономичных с точки зрения </a:t>
            </a:r>
            <a:r>
              <a:rPr lang="ru-RU" sz="2800" dirty="0" err="1"/>
              <a:t>соотвествия</a:t>
            </a:r>
            <a:r>
              <a:rPr lang="ru-RU" sz="2800" dirty="0"/>
              <a:t> между расходом энергии и отдачей </a:t>
            </a:r>
            <a:r>
              <a:rPr lang="ru-RU" sz="2800" dirty="0" err="1"/>
              <a:t>ввиде</a:t>
            </a:r>
            <a:r>
              <a:rPr lang="ru-RU" sz="2800" dirty="0"/>
              <a:t> кинетического перемещения по поверхности</a:t>
            </a:r>
            <a:r>
              <a:rPr lang="ru-RU" sz="2800" dirty="0" smtClean="0"/>
              <a:t>.</a:t>
            </a:r>
          </a:p>
          <a:p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После старта направление передвижения объекта можно предсказывать по вектору первоначального направления с поправкой на свойства поверхности (гладкая-шероховатая, угол наклона и т.д.). Разнообразие внешних воздействий включая свойства поверхностей, изменение вектора направления движения с течением времени и взаимодействие с другими объектами приводит к сложному поведению единичного объекта в группе.</a:t>
            </a:r>
            <a:endParaRPr lang="ru-RU" sz="2700" dirty="0"/>
          </a:p>
          <a:p>
            <a:endParaRPr lang="ru-RU" sz="2700" dirty="0"/>
          </a:p>
          <a:p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356247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CORKBOT</a:t>
            </a:r>
            <a:r>
              <a:rPr lang="ru-RU" dirty="0"/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71182"/>
          </a:xfrm>
        </p:spPr>
        <p:txBody>
          <a:bodyPr>
            <a:normAutofit lnSpcReduction="10000"/>
          </a:bodyPr>
          <a:lstStyle/>
          <a:p>
            <a:r>
              <a:rPr lang="ru-RU" sz="2500" dirty="0"/>
              <a:t>Модели поведения роботов, которые мы фиксировали:</a:t>
            </a:r>
          </a:p>
          <a:p>
            <a:pPr lvl="1">
              <a:buFont typeface="Wingdings" pitchFamily="2" charset="2"/>
              <a:buChar char="Ø"/>
            </a:pPr>
            <a:r>
              <a:rPr lang="ru-RU" sz="2300" dirty="0"/>
              <a:t>сплоченность</a:t>
            </a:r>
          </a:p>
          <a:p>
            <a:pPr lvl="1">
              <a:buFont typeface="Wingdings" pitchFamily="2" charset="2"/>
              <a:buChar char="Ø"/>
            </a:pPr>
            <a:r>
              <a:rPr lang="ru-RU" sz="2300" dirty="0"/>
              <a:t>отвержение</a:t>
            </a:r>
          </a:p>
          <a:p>
            <a:pPr lvl="1">
              <a:buFont typeface="Wingdings" pitchFamily="2" charset="2"/>
              <a:buChar char="Ø"/>
            </a:pPr>
            <a:r>
              <a:rPr lang="ru-RU" sz="2300" dirty="0"/>
              <a:t>разбиение на подгруппы по 2-3 робота</a:t>
            </a:r>
          </a:p>
          <a:p>
            <a:pPr lvl="1">
              <a:buFont typeface="Wingdings" pitchFamily="2" charset="2"/>
              <a:buChar char="Ø"/>
            </a:pPr>
            <a:r>
              <a:rPr lang="ru-RU" sz="2300" dirty="0" smtClean="0"/>
              <a:t>перегруппировка</a:t>
            </a:r>
            <a:endParaRPr lang="ru-RU" sz="2300" dirty="0"/>
          </a:p>
          <a:p>
            <a:endParaRPr lang="ru-RU" sz="2500" dirty="0" smtClean="0"/>
          </a:p>
          <a:p>
            <a:r>
              <a:rPr lang="ru-RU" sz="2500" dirty="0"/>
              <a:t>Смысловое содержание моделей поведения</a:t>
            </a:r>
            <a:r>
              <a:rPr lang="ru-RU" sz="2500" dirty="0" smtClean="0"/>
              <a:t>:</a:t>
            </a:r>
          </a:p>
          <a:p>
            <a:pPr lvl="1" indent="-342900">
              <a:buFont typeface="Wingdings" pitchFamily="2" charset="2"/>
              <a:buChar char="Ø"/>
            </a:pPr>
            <a:r>
              <a:rPr lang="ru-RU" sz="2100" dirty="0"/>
              <a:t>с</a:t>
            </a:r>
            <a:r>
              <a:rPr lang="ru-RU" sz="2100" dirty="0" smtClean="0"/>
              <a:t>плоченность-все </a:t>
            </a:r>
            <a:r>
              <a:rPr lang="ru-RU" sz="2100" dirty="0" smtClean="0"/>
              <a:t>роботы сбивались в одну «стаю» и двигались одним целым.</a:t>
            </a:r>
          </a:p>
          <a:p>
            <a:pPr lvl="1" indent="-342900">
              <a:buFont typeface="Wingdings" pitchFamily="2" charset="2"/>
              <a:buChar char="Ø"/>
            </a:pPr>
            <a:r>
              <a:rPr lang="ru-RU" sz="2100" dirty="0"/>
              <a:t>о</a:t>
            </a:r>
            <a:r>
              <a:rPr lang="ru-RU" sz="2100" dirty="0" smtClean="0"/>
              <a:t>твержение-группа </a:t>
            </a:r>
            <a:r>
              <a:rPr lang="ru-RU" sz="2100" dirty="0" smtClean="0"/>
              <a:t>отвергала одного или двух роботов из общей группы.</a:t>
            </a:r>
          </a:p>
          <a:p>
            <a:pPr lvl="1" indent="-342900">
              <a:buFont typeface="Wingdings" pitchFamily="2" charset="2"/>
              <a:buChar char="Ø"/>
            </a:pPr>
            <a:r>
              <a:rPr lang="ru-RU" sz="2100" dirty="0"/>
              <a:t>п</a:t>
            </a:r>
            <a:r>
              <a:rPr lang="ru-RU" sz="2100" dirty="0" smtClean="0"/>
              <a:t>ерегруппировка-роботы </a:t>
            </a:r>
            <a:r>
              <a:rPr lang="ru-RU" sz="2100" dirty="0" smtClean="0"/>
              <a:t>двигаются друг за другом, выстраиваясь в </a:t>
            </a:r>
            <a:r>
              <a:rPr lang="ru-RU" sz="2100" dirty="0" smtClean="0"/>
              <a:t>различные фигуры</a:t>
            </a:r>
            <a:r>
              <a:rPr lang="ru-RU" sz="2100" dirty="0" smtClean="0"/>
              <a:t>.</a:t>
            </a:r>
            <a:endParaRPr lang="ru-RU" sz="2100" dirty="0"/>
          </a:p>
          <a:p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73516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CORKBOT</a:t>
            </a:r>
            <a:r>
              <a:rPr lang="ru-RU" dirty="0" smtClean="0"/>
              <a:t>. Фотоотчет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48" y="1554163"/>
            <a:ext cx="7468704" cy="4970462"/>
          </a:xfrm>
        </p:spPr>
      </p:pic>
    </p:spTree>
    <p:extLst>
      <p:ext uri="{BB962C8B-B14F-4D97-AF65-F5344CB8AC3E}">
        <p14:creationId xmlns:p14="http://schemas.microsoft.com/office/powerpoint/2010/main" val="16080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CORKBOT</a:t>
            </a:r>
            <a:r>
              <a:rPr lang="ru-RU" dirty="0" smtClean="0"/>
              <a:t>. Фотоотчет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48" y="1554163"/>
            <a:ext cx="7468704" cy="4970462"/>
          </a:xfrm>
        </p:spPr>
      </p:pic>
    </p:spTree>
    <p:extLst>
      <p:ext uri="{BB962C8B-B14F-4D97-AF65-F5344CB8AC3E}">
        <p14:creationId xmlns:p14="http://schemas.microsoft.com/office/powerpoint/2010/main" val="257868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CORKBOT</a:t>
            </a:r>
            <a:r>
              <a:rPr lang="ru-RU" dirty="0" smtClean="0"/>
              <a:t>. Фотоотчет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48" y="1554163"/>
            <a:ext cx="7468704" cy="4970462"/>
          </a:xfrm>
        </p:spPr>
      </p:pic>
    </p:spTree>
    <p:extLst>
      <p:ext uri="{BB962C8B-B14F-4D97-AF65-F5344CB8AC3E}">
        <p14:creationId xmlns:p14="http://schemas.microsoft.com/office/powerpoint/2010/main" val="16080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CORKBOT</a:t>
            </a:r>
            <a:r>
              <a:rPr lang="ru-RU" dirty="0" smtClean="0"/>
              <a:t>. Фотоотчет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71182"/>
          </a:xfrm>
        </p:spPr>
        <p:txBody>
          <a:bodyPr>
            <a:normAutofit/>
          </a:bodyPr>
          <a:lstStyle/>
          <a:p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16080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CORKBOT</a:t>
            </a:r>
            <a:r>
              <a:rPr lang="ru-RU" dirty="0" smtClean="0"/>
              <a:t>. Фотоотчет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71182"/>
          </a:xfrm>
        </p:spPr>
        <p:txBody>
          <a:bodyPr>
            <a:normAutofit/>
          </a:bodyPr>
          <a:lstStyle/>
          <a:p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16080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CORKBOT</a:t>
            </a:r>
            <a:r>
              <a:rPr lang="ru-RU" dirty="0" smtClean="0"/>
              <a:t>. Фотоотчет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71182"/>
          </a:xfrm>
        </p:spPr>
        <p:txBody>
          <a:bodyPr>
            <a:normAutofit/>
          </a:bodyPr>
          <a:lstStyle/>
          <a:p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16080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CORKBOT</a:t>
            </a:r>
            <a:r>
              <a:rPr lang="ru-RU" dirty="0" smtClean="0"/>
              <a:t>. Фотоотчет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71182"/>
          </a:xfrm>
        </p:spPr>
        <p:txBody>
          <a:bodyPr>
            <a:normAutofit/>
          </a:bodyPr>
          <a:lstStyle/>
          <a:p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16080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CORKBOT</a:t>
            </a:r>
            <a:r>
              <a:rPr lang="ru-RU" dirty="0" smtClean="0"/>
              <a:t>. </a:t>
            </a:r>
            <a:r>
              <a:rPr lang="ru-RU" dirty="0" err="1" smtClean="0"/>
              <a:t>вВЕДЕНИЕ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700" dirty="0" smtClean="0"/>
              <a:t>В робототехнике, как и в обычной жизни человека-взаимодействие с себе подобными помогает освоиться и получать много полезной информации, навыков и знаний, которые будут передаваться дальше от одного человека к другому. </a:t>
            </a:r>
          </a:p>
          <a:p>
            <a:r>
              <a:rPr lang="ru-RU" sz="2700" dirty="0" smtClean="0"/>
              <a:t>Такое поведение называют «Социум-реальный мир ИИ в котором происходят отношения между объектами, мир разных социальных ячеек в которых объекты общаются по принципам общих интересов или по мере необходимости» </a:t>
            </a: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30261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CORKBOT</a:t>
            </a:r>
            <a:r>
              <a:rPr lang="ru-RU" dirty="0" smtClean="0"/>
              <a:t>. </a:t>
            </a:r>
            <a:r>
              <a:rPr lang="ru-RU" dirty="0" err="1" smtClean="0"/>
              <a:t>вВЕДЕНИЕ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 «мире» робототехники такое поведение помогает </a:t>
            </a:r>
            <a:r>
              <a:rPr lang="ru-RU" dirty="0" smtClean="0"/>
              <a:t>искусственному интеллекту</a:t>
            </a:r>
            <a:r>
              <a:rPr lang="ru-RU" dirty="0" smtClean="0"/>
              <a:t> </a:t>
            </a:r>
            <a:r>
              <a:rPr lang="ru-RU" dirty="0" smtClean="0"/>
              <a:t>понять, как реагировать на внешний мир и на другие </a:t>
            </a:r>
            <a:r>
              <a:rPr lang="ru-RU" dirty="0" smtClean="0"/>
              <a:t>объекты, </a:t>
            </a:r>
            <a:r>
              <a:rPr lang="ru-RU" dirty="0" smtClean="0"/>
              <a:t>которые реагируют на него. </a:t>
            </a:r>
          </a:p>
          <a:p>
            <a:endParaRPr lang="ru-RU" dirty="0" smtClean="0"/>
          </a:p>
          <a:p>
            <a:r>
              <a:rPr lang="ru-RU" dirty="0" smtClean="0"/>
              <a:t>В наше время существует не мало примеров социального поведения, например «машинки Брайтенберга» </a:t>
            </a:r>
            <a:r>
              <a:rPr lang="en-US" dirty="0" smtClean="0"/>
              <a:t>.</a:t>
            </a:r>
            <a:r>
              <a:rPr lang="ru-RU" dirty="0" smtClean="0"/>
              <a:t> Пользуясь </a:t>
            </a:r>
            <a:r>
              <a:rPr lang="ru-RU" dirty="0" smtClean="0"/>
              <a:t>лишь </a:t>
            </a:r>
            <a:r>
              <a:rPr lang="ru-RU" dirty="0"/>
              <a:t>элементарными механизмами и электрическими устройствами, управляемыми простейшими схемами, можно имитировать поведение, в </a:t>
            </a:r>
            <a:r>
              <a:rPr lang="ru-RU" dirty="0" smtClean="0"/>
              <a:t>котором проявляется </a:t>
            </a:r>
            <a:r>
              <a:rPr lang="ru-RU" dirty="0"/>
              <a:t>любовь, агрессия, страх и предвидение.</a:t>
            </a:r>
          </a:p>
        </p:txBody>
      </p:sp>
    </p:spTree>
    <p:extLst>
      <p:ext uri="{BB962C8B-B14F-4D97-AF65-F5344CB8AC3E}">
        <p14:creationId xmlns:p14="http://schemas.microsoft.com/office/powerpoint/2010/main" val="419541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CORKBOT</a:t>
            </a:r>
            <a:r>
              <a:rPr lang="ru-RU" dirty="0" smtClean="0"/>
              <a:t>. введение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-24000" contras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488832" cy="4752527"/>
          </a:xfrm>
          <a:prstGeom prst="rect">
            <a:avLst/>
          </a:prstGeom>
          <a:noFill/>
          <a:ln>
            <a:noFill/>
          </a:ln>
          <a:effectLst>
            <a:glow rad="762000">
              <a:schemeClr val="accent1">
                <a:satMod val="175000"/>
                <a:alpha val="23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35796" y="6361856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ФОТО ИЗ ЭКСПЕРИМЕНТОВ БРАЙТЕНБЕРГА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46530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CORKBOT</a:t>
            </a:r>
            <a:r>
              <a:rPr lang="ru-RU" dirty="0" smtClean="0"/>
              <a:t>. </a:t>
            </a:r>
            <a:r>
              <a:rPr lang="ru-RU" dirty="0" err="1" smtClean="0"/>
              <a:t>Пробкобот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700" dirty="0" smtClean="0"/>
              <a:t>Мы решили провести опыт, и наглядно продемонстрировать свою модель социального </a:t>
            </a:r>
            <a:r>
              <a:rPr lang="ru-RU" sz="2700" dirty="0" smtClean="0"/>
              <a:t>интеллекта</a:t>
            </a:r>
            <a:r>
              <a:rPr lang="ru-RU" sz="2700" dirty="0" smtClean="0"/>
              <a:t>, </a:t>
            </a:r>
            <a:r>
              <a:rPr lang="ru-RU" sz="2700" dirty="0" smtClean="0"/>
              <a:t>созданную в Физико-Математическом лицее при кружке «</a:t>
            </a:r>
            <a:r>
              <a:rPr lang="en-US" sz="2700" dirty="0" smtClean="0"/>
              <a:t>BEAM</a:t>
            </a:r>
            <a:r>
              <a:rPr lang="ru-RU" sz="2700" dirty="0" smtClean="0"/>
              <a:t>-робототехники».</a:t>
            </a:r>
          </a:p>
          <a:p>
            <a:endParaRPr lang="ru-RU" sz="2700" dirty="0" smtClean="0"/>
          </a:p>
          <a:p>
            <a:r>
              <a:rPr lang="ru-RU" sz="2700" b="1" dirty="0" smtClean="0"/>
              <a:t>Напомним что такое </a:t>
            </a:r>
            <a:r>
              <a:rPr lang="en-US" sz="2700" b="1" dirty="0" smtClean="0"/>
              <a:t>BEAM</a:t>
            </a:r>
            <a:r>
              <a:rPr lang="ru-RU" sz="2700" b="1" dirty="0" smtClean="0"/>
              <a:t> </a:t>
            </a:r>
            <a:r>
              <a:rPr lang="ru-RU" sz="2700" dirty="0" smtClean="0"/>
              <a:t>– ЭТО роботы, которые имитируют различные поведенческие действия, беря примеры из окружающего нас живого мира. </a:t>
            </a:r>
            <a:r>
              <a:rPr lang="en-US" sz="2700" dirty="0" smtClean="0"/>
              <a:t>BEAM</a:t>
            </a:r>
            <a:r>
              <a:rPr lang="ru-RU" sz="2700" dirty="0" smtClean="0"/>
              <a:t>(с англ.-луч</a:t>
            </a:r>
            <a:r>
              <a:rPr lang="ru-RU" sz="2700" dirty="0"/>
              <a:t>,</a:t>
            </a:r>
            <a:r>
              <a:rPr lang="ru-RU" sz="2700" dirty="0" smtClean="0"/>
              <a:t> также: </a:t>
            </a:r>
            <a:r>
              <a:rPr lang="en-US" sz="2700" b="1" dirty="0" smtClean="0"/>
              <a:t>B</a:t>
            </a:r>
            <a:r>
              <a:rPr lang="en-US" sz="2700" dirty="0" smtClean="0"/>
              <a:t>.</a:t>
            </a:r>
            <a:r>
              <a:rPr lang="ru-RU" sz="2700" dirty="0" smtClean="0"/>
              <a:t>биология, </a:t>
            </a:r>
            <a:r>
              <a:rPr lang="en-US" sz="2700" b="1" dirty="0" smtClean="0"/>
              <a:t>E</a:t>
            </a:r>
            <a:r>
              <a:rPr lang="en-US" sz="2700" dirty="0" smtClean="0"/>
              <a:t>.</a:t>
            </a:r>
            <a:r>
              <a:rPr lang="ru-RU" sz="2700" dirty="0" smtClean="0"/>
              <a:t>электроника, </a:t>
            </a:r>
            <a:r>
              <a:rPr lang="en-US" sz="2700" b="1" dirty="0" smtClean="0"/>
              <a:t>A</a:t>
            </a:r>
            <a:r>
              <a:rPr lang="en-US" sz="2700" dirty="0" smtClean="0"/>
              <a:t>.</a:t>
            </a:r>
            <a:r>
              <a:rPr lang="ru-RU" sz="2700" dirty="0" smtClean="0"/>
              <a:t>эстетика и </a:t>
            </a:r>
            <a:r>
              <a:rPr lang="en-US" sz="2700" b="1" dirty="0" smtClean="0"/>
              <a:t>M</a:t>
            </a:r>
            <a:r>
              <a:rPr lang="en-US" sz="2700" dirty="0" smtClean="0"/>
              <a:t>.</a:t>
            </a:r>
            <a:r>
              <a:rPr lang="ru-RU" sz="2700" dirty="0" smtClean="0"/>
              <a:t>механика</a:t>
            </a:r>
            <a:r>
              <a:rPr lang="en-US" sz="2700" dirty="0" smtClean="0"/>
              <a:t>).</a:t>
            </a: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320492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CORKBOT</a:t>
            </a:r>
            <a:r>
              <a:rPr lang="ru-RU" dirty="0"/>
              <a:t>. </a:t>
            </a:r>
            <a:r>
              <a:rPr lang="ru-RU" dirty="0" smtClean="0"/>
              <a:t>Схема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За </a:t>
            </a:r>
            <a:r>
              <a:rPr lang="ru-RU" sz="2800" dirty="0"/>
              <a:t>основу мы взяли схему «дихотомического» робота. Приставка «</a:t>
            </a:r>
            <a:r>
              <a:rPr lang="ru-RU" sz="2800" dirty="0" err="1"/>
              <a:t>ди</a:t>
            </a:r>
            <a:r>
              <a:rPr lang="ru-RU" sz="2800" dirty="0"/>
              <a:t>» - означает цифру 2. В нашем случае робот работает по алгоритму с двумя устойчивыми </a:t>
            </a:r>
            <a:r>
              <a:rPr lang="ru-RU" sz="2800" dirty="0" smtClean="0"/>
              <a:t>состояниями</a:t>
            </a:r>
            <a:r>
              <a:rPr lang="ru-RU" sz="2800" dirty="0"/>
              <a:t>, которые изменяются под действием внешних факторов</a:t>
            </a:r>
            <a:r>
              <a:rPr lang="ru-RU" sz="2800" dirty="0" smtClean="0"/>
              <a:t>.</a:t>
            </a:r>
          </a:p>
          <a:p>
            <a:endParaRPr lang="ru-RU" sz="2700" dirty="0"/>
          </a:p>
          <a:p>
            <a:r>
              <a:rPr lang="ru-RU" sz="2700" dirty="0"/>
              <a:t>Электрическая схемам робота предельно простая и составляет всего ДВА транзистора и несколько </a:t>
            </a:r>
            <a:r>
              <a:rPr lang="ru-RU" sz="2700" dirty="0" smtClean="0"/>
              <a:t>дополнительных </a:t>
            </a:r>
            <a:r>
              <a:rPr lang="ru-RU" sz="2700" dirty="0" smtClean="0"/>
              <a:t>радиокомпонентов, таких как резисторы, светодиоды, выключатели и </a:t>
            </a:r>
            <a:r>
              <a:rPr lang="ru-RU" sz="2700" dirty="0" err="1" smtClean="0"/>
              <a:t>фотосенсоры</a:t>
            </a:r>
            <a:r>
              <a:rPr lang="ru-RU" sz="2700" dirty="0" smtClean="0"/>
              <a:t>. </a:t>
            </a: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385737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CORKBOT</a:t>
            </a:r>
            <a:r>
              <a:rPr lang="ru-RU" dirty="0" smtClean="0"/>
              <a:t>. </a:t>
            </a:r>
            <a:r>
              <a:rPr lang="ru-RU" dirty="0" err="1" smtClean="0"/>
              <a:t>сХЕМА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7"/>
            <a:ext cx="8352928" cy="5051593"/>
          </a:xfrm>
          <a:prstGeom prst="rect">
            <a:avLst/>
          </a:prstGeom>
          <a:noFill/>
          <a:ln>
            <a:noFill/>
          </a:ln>
          <a:effectLst>
            <a:glow rad="457200">
              <a:schemeClr val="accent1">
                <a:satMod val="175000"/>
                <a:alpha val="35000"/>
              </a:schemeClr>
            </a:glow>
            <a:outerShdw dist="35921" dir="2700000" algn="ctr" rotWithShape="0">
              <a:schemeClr val="bg2"/>
            </a:outerShdw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6392361"/>
            <a:ext cx="6289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СХЕМА РАЗРАБОТАНА СОВМЕСТНО С САЙТОМ ПО </a:t>
            </a:r>
            <a:r>
              <a:rPr lang="en-US" sz="1200" dirty="0"/>
              <a:t>BEAM </a:t>
            </a:r>
            <a:r>
              <a:rPr lang="ru-RU" sz="1200" dirty="0" smtClean="0"/>
              <a:t>РОБОТОТЕХНИКЕ </a:t>
            </a:r>
            <a:r>
              <a:rPr lang="ru-RU" sz="1200" dirty="0"/>
              <a:t>– </a:t>
            </a:r>
            <a:r>
              <a:rPr lang="en-US" sz="1200" dirty="0"/>
              <a:t>SERVODROID.RU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68782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CORKBOT</a:t>
            </a:r>
            <a:r>
              <a:rPr lang="ru-RU" dirty="0"/>
              <a:t>. </a:t>
            </a:r>
            <a:r>
              <a:rPr lang="ru-RU" dirty="0" smtClean="0"/>
              <a:t>Принцип действия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27166"/>
          </a:xfrm>
        </p:spPr>
        <p:txBody>
          <a:bodyPr>
            <a:noAutofit/>
          </a:bodyPr>
          <a:lstStyle/>
          <a:p>
            <a:r>
              <a:rPr lang="ru-RU" sz="2500" dirty="0"/>
              <a:t>Для контроля (обнаружения) </a:t>
            </a:r>
            <a:r>
              <a:rPr lang="ru-RU" sz="2500" dirty="0" smtClean="0"/>
              <a:t>«себе подобного» </a:t>
            </a:r>
            <a:r>
              <a:rPr lang="ru-RU" sz="2500" dirty="0"/>
              <a:t>на роботе установлен один фототранзистор.  Он реагирует на </a:t>
            </a:r>
            <a:r>
              <a:rPr lang="ru-RU" sz="2500" dirty="0" smtClean="0"/>
              <a:t>излучение </a:t>
            </a:r>
            <a:r>
              <a:rPr lang="ru-RU" sz="2500" dirty="0"/>
              <a:t>испускаемое </a:t>
            </a:r>
            <a:r>
              <a:rPr lang="ru-RU" sz="2500" dirty="0" smtClean="0"/>
              <a:t>светодиодом </a:t>
            </a:r>
            <a:r>
              <a:rPr lang="ru-RU" sz="2500" dirty="0"/>
              <a:t>HL1. </a:t>
            </a:r>
            <a:r>
              <a:rPr lang="ru-RU" sz="2500" dirty="0" smtClean="0"/>
              <a:t>Светодиод в нашей схеме имеет несколько цветов. Это не с проста. Еще с курса физики мы знаем, что у каждого цвета имеется своя «длина волны». Разность длин волн будет влиять на нашего робота, и делать его поведение менее повторяющимся. </a:t>
            </a:r>
            <a:endParaRPr lang="ru-RU" sz="2500" dirty="0" smtClean="0"/>
          </a:p>
          <a:p>
            <a:r>
              <a:rPr lang="ru-RU" sz="2500" dirty="0" smtClean="0"/>
              <a:t>Фототранзистор </a:t>
            </a:r>
            <a:r>
              <a:rPr lang="ru-RU" sz="2500" dirty="0"/>
              <a:t>управляет переключателем на двух биполярных транзисторах один из которых составной.  Появление </a:t>
            </a:r>
            <a:r>
              <a:rPr lang="ru-RU" sz="2500" dirty="0" smtClean="0"/>
              <a:t>в поле зрения </a:t>
            </a:r>
            <a:r>
              <a:rPr lang="ru-RU" sz="2500" dirty="0" smtClean="0"/>
              <a:t>фототранзистора</a:t>
            </a:r>
            <a:r>
              <a:rPr lang="ru-RU" sz="2500" dirty="0" smtClean="0"/>
              <a:t>  </a:t>
            </a:r>
            <a:r>
              <a:rPr lang="ru-RU" sz="2500" dirty="0" smtClean="0"/>
              <a:t>другого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421229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CORKBOT</a:t>
            </a:r>
            <a:r>
              <a:rPr lang="ru-RU" dirty="0"/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700" dirty="0" smtClean="0"/>
              <a:t>робот </a:t>
            </a:r>
            <a:r>
              <a:rPr lang="ru-RU" sz="2700" dirty="0" smtClean="0"/>
              <a:t>немедленно вызывает изменение тока на эмиттере фототранзистора и как следствие происходит переключение транзисторов. Транзисторы включены противофазно, то есть при включении одного выключается другой и наоборот, и робот меняет траекторию движения.</a:t>
            </a:r>
          </a:p>
          <a:p>
            <a:endParaRPr lang="ru-RU" sz="2700" dirty="0"/>
          </a:p>
          <a:p>
            <a:r>
              <a:rPr lang="ru-RU" sz="2700" dirty="0" smtClean="0"/>
              <a:t>Поскольку </a:t>
            </a:r>
            <a:r>
              <a:rPr lang="ru-RU" sz="2700" dirty="0"/>
              <a:t>каждый из транзисторов управляет мотором, то и они включаются поочерёдно. Поэтому при </a:t>
            </a:r>
            <a:r>
              <a:rPr lang="ru-RU" sz="2700" dirty="0" smtClean="0"/>
              <a:t>начальном движении </a:t>
            </a:r>
            <a:r>
              <a:rPr lang="ru-RU" sz="2700" dirty="0"/>
              <a:t>робот всё время </a:t>
            </a:r>
            <a:r>
              <a:rPr lang="ru-RU" sz="2700" dirty="0" smtClean="0"/>
              <a:t>поворачивает по спирали, с каждым кругом увеличивая диаметр</a:t>
            </a:r>
            <a:r>
              <a:rPr lang="ru-RU" dirty="0" smtClean="0"/>
              <a:t>. </a:t>
            </a:r>
            <a:r>
              <a:rPr lang="ru-RU" sz="2700" dirty="0" smtClean="0"/>
              <a:t>В качестве двигательной силы мы используем вибрации, создаваемые </a:t>
            </a:r>
            <a:r>
              <a:rPr lang="ru-RU" sz="2700" dirty="0" err="1" smtClean="0"/>
              <a:t>вибромоторами</a:t>
            </a:r>
            <a:r>
              <a:rPr lang="ru-RU" sz="2700" dirty="0" smtClean="0"/>
              <a:t>. </a:t>
            </a:r>
          </a:p>
          <a:p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141435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2621</TotalTime>
  <Words>522</Words>
  <Application>Microsoft Office PowerPoint</Application>
  <PresentationFormat>Экран (4:3)</PresentationFormat>
  <Paragraphs>48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Социально-Ориентированная Робототехника</vt:lpstr>
      <vt:lpstr>CORKBOT. вВЕДЕНИЕ</vt:lpstr>
      <vt:lpstr>CORKBOT. вВЕДЕНИЕ</vt:lpstr>
      <vt:lpstr>CORKBOT. введение</vt:lpstr>
      <vt:lpstr>CORKBOT. Пробкобот</vt:lpstr>
      <vt:lpstr>CORKBOT. Схема</vt:lpstr>
      <vt:lpstr>CORKBOT. сХЕМА </vt:lpstr>
      <vt:lpstr>CORKBOT. Принцип действия</vt:lpstr>
      <vt:lpstr>CORKBOT. </vt:lpstr>
      <vt:lpstr>CORKBOT. </vt:lpstr>
      <vt:lpstr>CORKBOT. </vt:lpstr>
      <vt:lpstr>CORKBOT. Фотоотчет </vt:lpstr>
      <vt:lpstr>CORKBOT. Фотоотчет </vt:lpstr>
      <vt:lpstr>CORKBOT. Фотоотчет </vt:lpstr>
      <vt:lpstr>CORKBOT. Фотоотчет </vt:lpstr>
      <vt:lpstr>CORKBOT. Фотоотчет </vt:lpstr>
      <vt:lpstr>CORKBOT. Фотоотчет </vt:lpstr>
      <vt:lpstr>CORKBOT. Фотоотчет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Социально-Ориентированная Робототехника\Кибернетика Socially oriented roboticsика</dc:title>
  <dc:creator>Администратор</dc:creator>
  <cp:lastModifiedBy>Дмитрий Каленюк</cp:lastModifiedBy>
  <cp:revision>12</cp:revision>
  <dcterms:created xsi:type="dcterms:W3CDTF">2011-12-11T20:34:12Z</dcterms:created>
  <dcterms:modified xsi:type="dcterms:W3CDTF">2011-12-14T23:23:35Z</dcterms:modified>
</cp:coreProperties>
</file>