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51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7559675" cy="10691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62" y="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1" y="0"/>
            <a:ext cx="1728788" cy="51435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7319" y="841772"/>
            <a:ext cx="6593681" cy="179070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7319" y="2701528"/>
            <a:ext cx="6593681" cy="1241822"/>
          </a:xfrm>
        </p:spPr>
        <p:txBody>
          <a:bodyPr>
            <a:normAutofit/>
          </a:bodyPr>
          <a:lstStyle>
            <a:lvl1pPr marL="0" indent="0" algn="l">
              <a:buNone/>
              <a:defRPr sz="1500" cap="all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08133" y="4057651"/>
            <a:ext cx="2057400" cy="27384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27.2.20</a:t>
            </a: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7318" y="4057651"/>
            <a:ext cx="3843665" cy="273844"/>
          </a:xfrm>
        </p:spPr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2684" y="4057650"/>
            <a:ext cx="578317" cy="273844"/>
          </a:xfrm>
        </p:spPr>
        <p:txBody>
          <a:bodyPr/>
          <a:lstStyle/>
          <a:p>
            <a:pPr algn="r">
              <a:lnSpc>
                <a:spcPct val="100000"/>
              </a:lnSpc>
            </a:pPr>
            <a:fld id="{2719FA37-7981-4AD6-AD94-3D5194A528B7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71010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3228499"/>
            <a:ext cx="7434266" cy="614516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454819"/>
            <a:ext cx="7434266" cy="2474834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40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3843015"/>
            <a:ext cx="7433144" cy="51185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27.2.20</a:t>
            </a: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2719FA37-7981-4AD6-AD94-3D5194A528B7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62782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457200"/>
            <a:ext cx="7429466" cy="2571750"/>
          </a:xfr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3314700"/>
            <a:ext cx="7428344" cy="1028699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27.2.20</a:t>
            </a: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2719FA37-7981-4AD6-AD94-3D5194A528B7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000388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457200"/>
            <a:ext cx="6977064" cy="2061322"/>
          </a:xfr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2524168"/>
            <a:ext cx="6564224" cy="411726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3232439"/>
            <a:ext cx="7429502" cy="1117122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27.2.20</a:t>
            </a: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2719FA37-7981-4AD6-AD94-3D5194A528B7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77634" y="549295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903028" y="2073729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499651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600531"/>
            <a:ext cx="7429501" cy="1883876"/>
          </a:xfrm>
        </p:spPr>
        <p:txBody>
          <a:bodyPr anchor="b">
            <a:normAutofit/>
          </a:bodyPr>
          <a:lstStyle>
            <a:lvl1pPr>
              <a:defRPr sz="27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3493241"/>
            <a:ext cx="7428379" cy="855483"/>
          </a:xfrm>
        </p:spPr>
        <p:txBody>
          <a:bodyPr anchor="t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27.2.20</a:t>
            </a: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2719FA37-7981-4AD6-AD94-3D5194A528B7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012885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457200"/>
            <a:ext cx="7429499" cy="142875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005847"/>
            <a:ext cx="2397674" cy="51435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45939" y="2520197"/>
            <a:ext cx="2406551" cy="182320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008226"/>
            <a:ext cx="2388289" cy="51435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78160" y="2522576"/>
            <a:ext cx="2396873" cy="182320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005847"/>
            <a:ext cx="2396226" cy="51435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2520197"/>
            <a:ext cx="2396226" cy="182320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27.2.20</a:t>
            </a: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2719FA37-7981-4AD6-AD94-3D5194A528B7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35889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457200"/>
            <a:ext cx="7429499" cy="142875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3303447"/>
            <a:ext cx="2396430" cy="432197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5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000249"/>
            <a:ext cx="2396430" cy="1143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5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3735644"/>
            <a:ext cx="2396430" cy="61338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3303447"/>
            <a:ext cx="2400300" cy="432197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5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000249"/>
            <a:ext cx="2399205" cy="1143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5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3735643"/>
            <a:ext cx="2400300" cy="607757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3303446"/>
            <a:ext cx="2393056" cy="432197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5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000249"/>
            <a:ext cx="2396227" cy="1143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5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3735641"/>
            <a:ext cx="2396226" cy="60775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27.2.20</a:t>
            </a: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2719FA37-7981-4AD6-AD94-3D5194A528B7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670086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27.2.20</a:t>
            </a: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2719FA37-7981-4AD6-AD94-3D5194A528B7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103185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457200"/>
            <a:ext cx="1503758" cy="38862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457200"/>
            <a:ext cx="5811443" cy="38862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27.2.20</a:t>
            </a: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2719FA37-7981-4AD6-AD94-3D5194A528B7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27456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27.2.20</a:t>
            </a: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2719FA37-7981-4AD6-AD94-3D5194A528B7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0841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064420"/>
            <a:ext cx="7429500" cy="2139553"/>
          </a:xfrm>
        </p:spPr>
        <p:txBody>
          <a:bodyPr anchor="b">
            <a:normAutofit/>
          </a:bodyPr>
          <a:lstStyle>
            <a:lvl1pPr>
              <a:defRPr sz="27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3318272"/>
            <a:ext cx="7429500" cy="1031082"/>
          </a:xfrm>
        </p:spPr>
        <p:txBody>
          <a:bodyPr>
            <a:normAutofit/>
          </a:bodyPr>
          <a:lstStyle>
            <a:lvl1pPr marL="0" indent="0">
              <a:buNone/>
              <a:defRPr sz="135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27.2.20</a:t>
            </a: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2719FA37-7981-4AD6-AD94-3D5194A528B7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98979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1687114"/>
            <a:ext cx="3658792" cy="265628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687114"/>
            <a:ext cx="3656408" cy="265628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27.2.20</a:t>
            </a: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2719FA37-7981-4AD6-AD94-3D5194A528B7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3175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64345"/>
            <a:ext cx="7429500" cy="110847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515" y="1687115"/>
            <a:ext cx="3487337" cy="617934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2305048"/>
            <a:ext cx="3658793" cy="203835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6" y="1687114"/>
            <a:ext cx="3484952" cy="617934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305048"/>
            <a:ext cx="3656408" cy="203835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27.2.20</a:t>
            </a: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2719FA37-7981-4AD6-AD94-3D5194A528B7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55747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27.2.20</a:t>
            </a: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2719FA37-7981-4AD6-AD94-3D5194A528B7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82550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27.2.20</a:t>
            </a: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2719FA37-7981-4AD6-AD94-3D5194A528B7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47524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457201"/>
            <a:ext cx="2892028" cy="1229913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444499"/>
            <a:ext cx="4418407" cy="3898901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1687114"/>
            <a:ext cx="2892028" cy="265628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27.2.20</a:t>
            </a: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2719FA37-7981-4AD6-AD94-3D5194A528B7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28881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457200"/>
            <a:ext cx="4450881" cy="122991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5541" y="457201"/>
            <a:ext cx="2750018" cy="38861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1687114"/>
            <a:ext cx="4450883" cy="265628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27.2.20</a:t>
            </a: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2719FA37-7981-4AD6-AD94-3D5194A528B7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79308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0716" y="0"/>
            <a:ext cx="9040416" cy="51435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463888"/>
            <a:ext cx="7429499" cy="11089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1687115"/>
            <a:ext cx="7429499" cy="26562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441245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27.2.20</a:t>
            </a: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4412457"/>
            <a:ext cx="467948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4412456"/>
            <a:ext cx="57831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>
              <a:lnSpc>
                <a:spcPct val="100000"/>
              </a:lnSpc>
            </a:pPr>
            <a:fld id="{2719FA37-7981-4AD6-AD94-3D5194A528B7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182835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  <p:sldLayoutId id="2147483765" r:id="rId14"/>
    <p:sldLayoutId id="2147483766" r:id="rId15"/>
    <p:sldLayoutId id="2147483767" r:id="rId16"/>
    <p:sldLayoutId id="2147483768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2"/>
          <p:cNvSpPr/>
          <p:nvPr/>
        </p:nvSpPr>
        <p:spPr>
          <a:xfrm>
            <a:off x="287856" y="3079504"/>
            <a:ext cx="4051367" cy="178634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r>
              <a:rPr lang="ru-RU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Roboto Condensed Light"/>
              </a:rPr>
              <a:t>Авторы проекта:  </a:t>
            </a:r>
            <a:r>
              <a:rPr lang="ru-RU" sz="14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Roboto Condensed Light"/>
              </a:rPr>
              <a:t>Чалкина</a:t>
            </a:r>
            <a:r>
              <a:rPr lang="ru-RU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Roboto Condensed Light"/>
              </a:rPr>
              <a:t> Анастасия Антоновна, </a:t>
            </a:r>
            <a:r>
              <a:rPr lang="ru-RU" sz="14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Roboto Condensed Light"/>
              </a:rPr>
              <a:t>Играков</a:t>
            </a:r>
            <a:r>
              <a:rPr lang="ru-RU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Roboto Condensed Light"/>
              </a:rPr>
              <a:t> Евгений Александрович, </a:t>
            </a:r>
            <a:r>
              <a:rPr lang="ru-RU" sz="14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Roboto Condensed Light"/>
              </a:rPr>
              <a:t>Поземин</a:t>
            </a:r>
            <a:r>
              <a:rPr lang="ru-RU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Roboto Condensed Light"/>
              </a:rPr>
              <a:t> Кирилл Владимирович.</a:t>
            </a:r>
            <a:endParaRPr lang="ru-RU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r>
              <a:rPr lang="ru-RU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Roboto Condensed Light"/>
              </a:rPr>
              <a:t>Кружок: Лаборатория </a:t>
            </a:r>
            <a:r>
              <a:rPr lang="ru-RU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Roboto Condensed Light"/>
              </a:rPr>
              <a:t>Илмаринен</a:t>
            </a:r>
            <a:endParaRPr lang="ru-RU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ea typeface="Roboto Condensed Light"/>
            </a:endParaRPr>
          </a:p>
          <a:p>
            <a:r>
              <a:rPr lang="ru-RU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Roboto Condensed Light"/>
              </a:rPr>
              <a:t>Наставник: </a:t>
            </a:r>
            <a:r>
              <a:rPr lang="ru-RU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Roboto Condensed Light"/>
              </a:rPr>
              <a:t>Фомичев Яков Владимирович</a:t>
            </a:r>
            <a:endParaRPr lang="ru-RU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43" name="Рисунок 8"/>
          <p:cNvPicPr/>
          <p:nvPr/>
        </p:nvPicPr>
        <p:blipFill>
          <a:blip r:embed="rId2"/>
          <a:stretch/>
        </p:blipFill>
        <p:spPr>
          <a:xfrm>
            <a:off x="867895" y="321952"/>
            <a:ext cx="1954800" cy="1413000"/>
          </a:xfrm>
          <a:prstGeom prst="rect">
            <a:avLst/>
          </a:prstGeom>
          <a:ln>
            <a:noFill/>
          </a:ln>
        </p:spPr>
      </p:pic>
      <p:sp>
        <p:nvSpPr>
          <p:cNvPr id="44" name="CustomShape 3"/>
          <p:cNvSpPr/>
          <p:nvPr/>
        </p:nvSpPr>
        <p:spPr>
          <a:xfrm>
            <a:off x="718461" y="1979813"/>
            <a:ext cx="3744000" cy="1279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/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 Light"/>
                <a:ea typeface="Roboto Light"/>
              </a:rPr>
              <a:t>«Автоматизированная вермикомпостная червячная ферма»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" name="Рисунок 9">
            <a:extLst>
              <a:ext uri="{FF2B5EF4-FFF2-40B4-BE49-F238E27FC236}">
                <a16:creationId xmlns:a16="http://schemas.microsoft.com/office/drawing/2014/main" id="{30D47AAB-BA7E-49D4-8612-F0D41482870D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3594925" y="975083"/>
            <a:ext cx="5274360" cy="3815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CustomShape 1"/>
          <p:cNvSpPr/>
          <p:nvPr/>
        </p:nvSpPr>
        <p:spPr>
          <a:xfrm>
            <a:off x="1037667" y="410146"/>
            <a:ext cx="2592000" cy="426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ts val="988"/>
              </a:lnSpc>
            </a:pPr>
            <a:r>
              <a:rPr lang="ru-RU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Итоги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2" name="CustomShape 2"/>
          <p:cNvSpPr/>
          <p:nvPr/>
        </p:nvSpPr>
        <p:spPr>
          <a:xfrm>
            <a:off x="4284000" y="3651840"/>
            <a:ext cx="3744000" cy="912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241200" lvl="1">
              <a:lnSpc>
                <a:spcPts val="494"/>
              </a:lnSpc>
            </a:pPr>
            <a:endParaRPr lang="ru-RU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3" name="CustomShape 3"/>
          <p:cNvSpPr/>
          <p:nvPr/>
        </p:nvSpPr>
        <p:spPr>
          <a:xfrm flipV="1">
            <a:off x="1037667" y="560386"/>
            <a:ext cx="1043640" cy="71640"/>
          </a:xfrm>
          <a:prstGeom prst="rect">
            <a:avLst/>
          </a:prstGeom>
          <a:solidFill>
            <a:srgbClr val="FEC254"/>
          </a:solidFill>
          <a:ln>
            <a:solidFill>
              <a:srgbClr val="FEC25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Прямоугольник 1"/>
          <p:cNvSpPr/>
          <p:nvPr/>
        </p:nvSpPr>
        <p:spPr>
          <a:xfrm>
            <a:off x="4284000" y="1060174"/>
            <a:ext cx="459475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12529"/>
                </a:solidFill>
                <a:latin typeface="PT Sans"/>
              </a:rPr>
              <a:t>Чему мы научились: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0" i="0" dirty="0">
                <a:solidFill>
                  <a:srgbClr val="212529"/>
                </a:solidFill>
                <a:effectLst/>
                <a:latin typeface="PT Sans"/>
              </a:rPr>
              <a:t>Работать в команде</a:t>
            </a:r>
            <a:r>
              <a:rPr lang="en-US" dirty="0">
                <a:solidFill>
                  <a:srgbClr val="212529"/>
                </a:solidFill>
                <a:latin typeface="PT Sans"/>
              </a:rPr>
              <a:t>.</a:t>
            </a:r>
            <a:endParaRPr lang="ru-RU" b="0" i="0" dirty="0">
              <a:solidFill>
                <a:srgbClr val="212529"/>
              </a:solidFill>
              <a:effectLst/>
              <a:latin typeface="PT Sans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212529"/>
                </a:solidFill>
                <a:latin typeface="PT Sans"/>
              </a:rPr>
              <a:t>Обращаться с новым оборудованием</a:t>
            </a:r>
            <a:r>
              <a:rPr lang="en-US" dirty="0">
                <a:solidFill>
                  <a:srgbClr val="212529"/>
                </a:solidFill>
                <a:latin typeface="PT Sans"/>
              </a:rPr>
              <a:t>.</a:t>
            </a:r>
            <a:endParaRPr lang="ru-RU" dirty="0">
              <a:solidFill>
                <a:srgbClr val="212529"/>
              </a:solidFill>
              <a:latin typeface="PT Sans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212529"/>
                </a:solidFill>
                <a:latin typeface="PT Sans"/>
              </a:rPr>
              <a:t>Анализировать и решать проблемы</a:t>
            </a:r>
            <a:r>
              <a:rPr lang="en-US" dirty="0">
                <a:solidFill>
                  <a:srgbClr val="212529"/>
                </a:solidFill>
                <a:latin typeface="PT Sans"/>
              </a:rPr>
              <a:t>.</a:t>
            </a:r>
            <a:endParaRPr lang="ru-RU" dirty="0">
              <a:solidFill>
                <a:srgbClr val="212529"/>
              </a:solidFill>
              <a:latin typeface="PT Sans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212529"/>
                </a:solidFill>
                <a:latin typeface="PT Sans"/>
              </a:rPr>
              <a:t>Создавать сложные электрические схемы</a:t>
            </a:r>
            <a:r>
              <a:rPr lang="en-US" dirty="0">
                <a:solidFill>
                  <a:srgbClr val="212529"/>
                </a:solidFill>
                <a:latin typeface="PT Sans"/>
              </a:rPr>
              <a:t>.</a:t>
            </a:r>
            <a:endParaRPr lang="ru-RU" dirty="0">
              <a:solidFill>
                <a:srgbClr val="212529"/>
              </a:solidFill>
              <a:latin typeface="PT Sans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212529"/>
                </a:solidFill>
                <a:latin typeface="PT Sans"/>
              </a:rPr>
              <a:t>Программировать на базе </a:t>
            </a:r>
            <a:r>
              <a:rPr lang="en-US" dirty="0">
                <a:solidFill>
                  <a:srgbClr val="212529"/>
                </a:solidFill>
                <a:latin typeface="PT Sans"/>
              </a:rPr>
              <a:t>Arduino.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212529"/>
                </a:solidFill>
                <a:latin typeface="PT Sans"/>
              </a:rPr>
              <a:t>Работать на новых компьютерных программах (</a:t>
            </a:r>
            <a:r>
              <a:rPr lang="en-US" dirty="0" err="1">
                <a:solidFill>
                  <a:srgbClr val="212529"/>
                </a:solidFill>
                <a:latin typeface="PT Sans"/>
              </a:rPr>
              <a:t>CorelDRAW</a:t>
            </a:r>
            <a:r>
              <a:rPr lang="ru-RU" dirty="0">
                <a:solidFill>
                  <a:srgbClr val="212529"/>
                </a:solidFill>
                <a:latin typeface="PT Sans"/>
              </a:rPr>
              <a:t>, Компас</a:t>
            </a:r>
            <a:r>
              <a:rPr lang="en-US" dirty="0">
                <a:solidFill>
                  <a:srgbClr val="212529"/>
                </a:solidFill>
                <a:latin typeface="PT Sans"/>
              </a:rPr>
              <a:t> 3D</a:t>
            </a:r>
            <a:r>
              <a:rPr lang="ru-RU" dirty="0">
                <a:solidFill>
                  <a:srgbClr val="212529"/>
                </a:solidFill>
                <a:latin typeface="PT Sans"/>
              </a:rPr>
              <a:t>, </a:t>
            </a:r>
            <a:r>
              <a:rPr lang="en-US" dirty="0">
                <a:solidFill>
                  <a:srgbClr val="212529"/>
                </a:solidFill>
                <a:latin typeface="PT Sans"/>
              </a:rPr>
              <a:t>Simplify3D</a:t>
            </a:r>
            <a:r>
              <a:rPr lang="ru-RU" dirty="0">
                <a:solidFill>
                  <a:srgbClr val="212529"/>
                </a:solidFill>
                <a:latin typeface="PT Sans"/>
              </a:rPr>
              <a:t>, </a:t>
            </a:r>
            <a:r>
              <a:rPr lang="en-US" dirty="0">
                <a:solidFill>
                  <a:srgbClr val="212529"/>
                </a:solidFill>
                <a:latin typeface="PT Sans"/>
              </a:rPr>
              <a:t>Arduino IDE</a:t>
            </a:r>
            <a:r>
              <a:rPr lang="ru-RU" dirty="0">
                <a:solidFill>
                  <a:srgbClr val="212529"/>
                </a:solidFill>
                <a:latin typeface="PT Sans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>
              <a:solidFill>
                <a:srgbClr val="212529"/>
              </a:solidFill>
              <a:latin typeface="PT Sans"/>
            </a:endParaRPr>
          </a:p>
          <a:p>
            <a:endParaRPr lang="ru-RU" dirty="0">
              <a:solidFill>
                <a:srgbClr val="212529"/>
              </a:solidFill>
              <a:latin typeface="PT San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95" y="1095398"/>
            <a:ext cx="3647661" cy="27357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CustomShape 1"/>
          <p:cNvSpPr/>
          <p:nvPr/>
        </p:nvSpPr>
        <p:spPr>
          <a:xfrm>
            <a:off x="1117331" y="416160"/>
            <a:ext cx="2592000" cy="426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ts val="988"/>
              </a:lnSpc>
            </a:pPr>
            <a:r>
              <a:rPr lang="ru-RU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Перспективы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6" name="CustomShape 2"/>
          <p:cNvSpPr/>
          <p:nvPr/>
        </p:nvSpPr>
        <p:spPr>
          <a:xfrm flipV="1">
            <a:off x="1117331" y="633764"/>
            <a:ext cx="2363624" cy="56318"/>
          </a:xfrm>
          <a:prstGeom prst="rect">
            <a:avLst/>
          </a:prstGeom>
          <a:solidFill>
            <a:srgbClr val="FEC254"/>
          </a:solidFill>
          <a:ln>
            <a:solidFill>
              <a:srgbClr val="FEC25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7" name="CustomShape 3"/>
          <p:cNvSpPr/>
          <p:nvPr/>
        </p:nvSpPr>
        <p:spPr>
          <a:xfrm>
            <a:off x="741218" y="1002874"/>
            <a:ext cx="7851382" cy="12765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/>
              <a:t>Добавление дополнительных секций сепаратора для отделения от земли не только червей, но и их коконы.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/>
              <a:t>Выращивание коконов и размножение червей.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/>
              <a:t>Создание автоматизированной упаковки биогумуса. </a:t>
            </a:r>
          </a:p>
          <a:p>
            <a:pPr>
              <a:lnSpc>
                <a:spcPts val="635"/>
              </a:lnSpc>
            </a:pPr>
            <a:endParaRPr lang="ru-RU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02" name="Line 8"/>
          <p:cNvSpPr/>
          <p:nvPr/>
        </p:nvSpPr>
        <p:spPr>
          <a:xfrm flipH="1">
            <a:off x="5197320" y="3141360"/>
            <a:ext cx="1080000" cy="1008360"/>
          </a:xfrm>
          <a:prstGeom prst="line">
            <a:avLst/>
          </a:prstGeom>
          <a:ln w="19080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3" name="Bilde 3" descr="Bilderesultater for слой чернозема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011838" y="2380581"/>
            <a:ext cx="5732775" cy="21291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Line 5"/>
          <p:cNvSpPr/>
          <p:nvPr/>
        </p:nvSpPr>
        <p:spPr>
          <a:xfrm flipH="1">
            <a:off x="366120" y="2970000"/>
            <a:ext cx="781200" cy="407520"/>
          </a:xfrm>
          <a:prstGeom prst="line">
            <a:avLst/>
          </a:prstGeom>
          <a:ln w="19080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14" name="Рисунок 28"/>
          <p:cNvPicPr/>
          <p:nvPr/>
        </p:nvPicPr>
        <p:blipFill>
          <a:blip r:embed="rId2"/>
          <a:stretch/>
        </p:blipFill>
        <p:spPr>
          <a:xfrm>
            <a:off x="883969" y="405807"/>
            <a:ext cx="1954800" cy="1413000"/>
          </a:xfrm>
          <a:prstGeom prst="rect">
            <a:avLst/>
          </a:prstGeom>
          <a:ln>
            <a:noFill/>
          </a:ln>
        </p:spPr>
      </p:pic>
      <p:pic>
        <p:nvPicPr>
          <p:cNvPr id="18" name="Рисунок 17" descr="https://sun9-31.userapi.com/c857420/v857420728/18e981/NmdFYhake1w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5" r="17350"/>
          <a:stretch/>
        </p:blipFill>
        <p:spPr bwMode="auto">
          <a:xfrm>
            <a:off x="4851471" y="1159566"/>
            <a:ext cx="3172720" cy="306865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Bilde 2" descr="«Черный бриллиант»: почему западные эксперты так назвали российский чернозем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3072837" y="2561025"/>
            <a:ext cx="1318370" cy="1029420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20" name="Bilde 5"/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209003" y="2533320"/>
            <a:ext cx="1697678" cy="10848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2063798" y="2268660"/>
            <a:ext cx="90441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dirty="0"/>
              <a:t>=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CustomShape 1"/>
          <p:cNvSpPr/>
          <p:nvPr/>
        </p:nvSpPr>
        <p:spPr>
          <a:xfrm>
            <a:off x="1300904" y="393859"/>
            <a:ext cx="2592000" cy="426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ts val="988"/>
              </a:lnSpc>
            </a:pPr>
            <a:r>
              <a:rPr lang="ru-RU" sz="28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"/>
              </a:rPr>
              <a:t>Замысел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CustomShape 2"/>
          <p:cNvSpPr/>
          <p:nvPr/>
        </p:nvSpPr>
        <p:spPr>
          <a:xfrm flipV="1">
            <a:off x="1300904" y="584119"/>
            <a:ext cx="1674360" cy="45719"/>
          </a:xfrm>
          <a:prstGeom prst="rect">
            <a:avLst/>
          </a:prstGeom>
          <a:solidFill>
            <a:srgbClr val="FFC000"/>
          </a:solidFill>
          <a:ln>
            <a:solidFill>
              <a:srgbClr val="FEC25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0" name="CustomShape 3"/>
          <p:cNvSpPr/>
          <p:nvPr/>
        </p:nvSpPr>
        <p:spPr>
          <a:xfrm>
            <a:off x="768927" y="893618"/>
            <a:ext cx="8076900" cy="395200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r>
              <a:rPr lang="ru-RU" sz="1400" dirty="0"/>
              <a:t>Сильно истощенным и разрушенным землям нужна помощь, плодородие почв снижается. Надо восстанавливать бесценные черноземные почвы.</a:t>
            </a:r>
          </a:p>
          <a:p>
            <a:r>
              <a:rPr lang="ru-RU" sz="1400" dirty="0"/>
              <a:t>Следует найти </a:t>
            </a:r>
            <a:r>
              <a:rPr lang="ru-RU" sz="1400" u="sng" dirty="0"/>
              <a:t>экономичный и </a:t>
            </a:r>
            <a:r>
              <a:rPr lang="ru-RU" sz="1400" u="sng" dirty="0" err="1"/>
              <a:t>экологичный</a:t>
            </a:r>
            <a:r>
              <a:rPr lang="ru-RU" sz="1400" u="sng" dirty="0"/>
              <a:t> способ повышения плодородности почвы.</a:t>
            </a:r>
          </a:p>
          <a:p>
            <a:r>
              <a:rPr lang="ru-RU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Один из способов  – </a:t>
            </a:r>
            <a:r>
              <a:rPr lang="ru-RU" sz="1400" u="sng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создавать биогумус.</a:t>
            </a:r>
          </a:p>
          <a:p>
            <a:endParaRPr lang="ru-RU" sz="1400" dirty="0"/>
          </a:p>
          <a:p>
            <a:r>
              <a:rPr lang="ru-RU" sz="1400" dirty="0"/>
              <a:t>Дарвин установил, что дождевые черви за несколько лет пропускают сквозь себя весь пахотный слой земли, обогащая ее свежим перегноем, рыхлят земли, попутно удобряя своими выделениями. Роясь в земле и глотая ее, они создают прочную комковатую структуру почвы – воздух и влага лучше проникают на глубину. </a:t>
            </a:r>
            <a:endParaRPr lang="nb-NO" sz="1400" dirty="0"/>
          </a:p>
          <a:p>
            <a:r>
              <a:rPr lang="ru-RU" sz="1400" dirty="0"/>
              <a:t>Червь в день способен пропустить через свой кишечник количество субстрата, равное массе его тела (в среднем 0,5 г), его активная деятельность продолжается около 200 дней в году. Если средняя численность червей составит 51,2 </a:t>
            </a:r>
            <a:r>
              <a:rPr lang="ru-RU" sz="1400" dirty="0" err="1"/>
              <a:t>экз</a:t>
            </a:r>
            <a:r>
              <a:rPr lang="ru-RU" sz="1400" dirty="0"/>
              <a:t>/м</a:t>
            </a:r>
            <a:r>
              <a:rPr lang="ru-RU" sz="1400" baseline="30000" dirty="0"/>
              <a:t>2 </a:t>
            </a:r>
            <a:r>
              <a:rPr lang="ru-RU" sz="1400" dirty="0"/>
              <a:t>, то масса прошедшей через кишечник червей почвы составит в среднем 51,2 т/га.</a:t>
            </a:r>
          </a:p>
          <a:p>
            <a:r>
              <a:rPr lang="ru-RU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Мы создали червячную ферму для производства биогумуса. Ферма будет автономно перерабатывать биологические отходы в удобрение не </a:t>
            </a:r>
            <a:r>
              <a:rPr lang="ru-RU" sz="1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задействуя</a:t>
            </a:r>
            <a:r>
              <a:rPr lang="ru-RU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человеческий труд.</a:t>
            </a:r>
          </a:p>
          <a:p>
            <a:r>
              <a:rPr lang="ru-RU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Наша установка в промышленных масштабах должна осуществлять 4 раза сбор гумуса  и переработать 15 т. компоста в год.</a:t>
            </a:r>
          </a:p>
          <a:p>
            <a:pPr>
              <a:lnSpc>
                <a:spcPts val="635"/>
              </a:lnSpc>
            </a:pPr>
            <a:endParaRPr lang="ru-RU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1186603" y="402665"/>
            <a:ext cx="2592000" cy="426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ts val="988"/>
              </a:lnSpc>
            </a:pPr>
            <a:r>
              <a:rPr lang="ru-RU" sz="28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"/>
              </a:rPr>
              <a:t>Тема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CustomShape 2"/>
          <p:cNvSpPr/>
          <p:nvPr/>
        </p:nvSpPr>
        <p:spPr>
          <a:xfrm flipV="1">
            <a:off x="1186603" y="615785"/>
            <a:ext cx="859351" cy="46824"/>
          </a:xfrm>
          <a:prstGeom prst="rect">
            <a:avLst/>
          </a:prstGeom>
          <a:solidFill>
            <a:srgbClr val="FEC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" name="CustomShape 3"/>
          <p:cNvSpPr/>
          <p:nvPr/>
        </p:nvSpPr>
        <p:spPr>
          <a:xfrm>
            <a:off x="699655" y="837720"/>
            <a:ext cx="5066547" cy="3734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r>
              <a:rPr lang="ru-RU" sz="1400" dirty="0"/>
              <a:t>Чернозем является главным национальным богатством страны, основой продовольственной безопасности России. Черноземы дают до 80% продовольственных ресурсов страны. </a:t>
            </a:r>
          </a:p>
          <a:p>
            <a:r>
              <a:rPr lang="ru-RU" sz="1400" dirty="0"/>
              <a:t> Тучному русскому чернозему завидовала Западная Европа. «Черным бриллиантом» назвали чернозем европейцы на выставке в Париже в 1889г.</a:t>
            </a:r>
          </a:p>
          <a:p>
            <a:r>
              <a:rPr lang="ru-RU" sz="1400" dirty="0"/>
              <a:t>Чернозем - самая высокоплодородная почва, которую В. В. Докучаев (основоположник русского почвоведения) охарактеризовал одной фразой: «Чернозем для России дороже нефти, дороже золота и железных руд; в нем — вековое неистощимое русское богатство».</a:t>
            </a:r>
            <a:endParaRPr lang="nb-NO" sz="1400" dirty="0"/>
          </a:p>
          <a:p>
            <a:endParaRPr lang="ru-RU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r>
              <a:rPr lang="ru-RU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В связи с постоянным использованием земли в с/х целях через 40-45 лет гумуса в почвах останется не более 1,5%(хотя изначально нормой было 8-9%).</a:t>
            </a:r>
            <a:endParaRPr lang="nb-NO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r>
              <a:rPr lang="ru-RU" sz="1400" dirty="0"/>
              <a:t>Площади черноземов не только сократились, но почти повсеместно значительно обеднели.</a:t>
            </a:r>
            <a:r>
              <a:rPr lang="nb-NO" sz="1400" dirty="0"/>
              <a:t> </a:t>
            </a:r>
            <a:r>
              <a:rPr lang="ru-RU" sz="1400" dirty="0"/>
              <a:t>Насущной остается проблема быстрого истощения и обеднения почв.</a:t>
            </a:r>
            <a:r>
              <a:rPr lang="ru-RU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</a:p>
          <a:p>
            <a:pPr>
              <a:lnSpc>
                <a:spcPts val="635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ts val="635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ts val="635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CustomShape 9"/>
          <p:cNvSpPr/>
          <p:nvPr/>
        </p:nvSpPr>
        <p:spPr>
          <a:xfrm>
            <a:off x="5292000" y="2499840"/>
            <a:ext cx="3240000" cy="457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>
              <a:lnSpc>
                <a:spcPts val="635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" name="Рисунок 12" descr="Картинки по запросу &quot;неплодородные почвы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202" y="778838"/>
            <a:ext cx="3003991" cy="2541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CustomShape 1"/>
          <p:cNvSpPr/>
          <p:nvPr/>
        </p:nvSpPr>
        <p:spPr>
          <a:xfrm>
            <a:off x="1169085" y="440194"/>
            <a:ext cx="2592000" cy="426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ts val="988"/>
              </a:lnSpc>
            </a:pPr>
            <a:r>
              <a:rPr lang="ru-RU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Идея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CustomShape 2"/>
          <p:cNvSpPr/>
          <p:nvPr/>
        </p:nvSpPr>
        <p:spPr>
          <a:xfrm>
            <a:off x="539640" y="3651840"/>
            <a:ext cx="3744000" cy="54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indent="-216000">
              <a:lnSpc>
                <a:spcPts val="494"/>
              </a:lnSpc>
              <a:buBlip>
                <a:blip r:embed="rId2"/>
              </a:buBlip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CustomShape 3"/>
          <p:cNvSpPr/>
          <p:nvPr/>
        </p:nvSpPr>
        <p:spPr>
          <a:xfrm flipV="1">
            <a:off x="1169085" y="615806"/>
            <a:ext cx="863640" cy="75016"/>
          </a:xfrm>
          <a:prstGeom prst="rect">
            <a:avLst/>
          </a:prstGeom>
          <a:solidFill>
            <a:srgbClr val="FEC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6" name="CustomShape 4"/>
          <p:cNvSpPr/>
          <p:nvPr/>
        </p:nvSpPr>
        <p:spPr>
          <a:xfrm>
            <a:off x="803564" y="1042045"/>
            <a:ext cx="3768796" cy="260979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r>
              <a:rPr lang="ru-RU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Roboto"/>
              </a:rPr>
              <a:t>В данный момент существует большое количество ферм по производству биогумуса, но все они используют человеческий труд. Главная особенность нашей конструкции в его отсутствии.</a:t>
            </a:r>
            <a:endParaRPr lang="ru-RU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r>
              <a:rPr lang="ru-RU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Roboto"/>
              </a:rPr>
              <a:t>Подавляющее большинство крупных червячных ферм являются фермами “ходячего” типа и занимают много пространства. Наша же конструкция может использовать производственную площадь гораздо эффективнее, так как может быть расширена вверх.</a:t>
            </a:r>
            <a:endParaRPr lang="ru-RU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71" name="Line 8"/>
          <p:cNvSpPr/>
          <p:nvPr/>
        </p:nvSpPr>
        <p:spPr>
          <a:xfrm>
            <a:off x="7452000" y="3219480"/>
            <a:ext cx="1008360" cy="1080360"/>
          </a:xfrm>
          <a:prstGeom prst="line">
            <a:avLst/>
          </a:prstGeom>
          <a:ln w="19080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4" name="CustomShape 11"/>
          <p:cNvSpPr/>
          <p:nvPr/>
        </p:nvSpPr>
        <p:spPr>
          <a:xfrm>
            <a:off x="5292000" y="2499840"/>
            <a:ext cx="3240000" cy="457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>
              <a:lnSpc>
                <a:spcPts val="635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" name="Рисунок 15" descr="https://sun9-56.userapi.com/c858028/v858028582/1963fa/-zWfLAmGYoM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4" t="19876" r="33208" b="16293"/>
          <a:stretch/>
        </p:blipFill>
        <p:spPr bwMode="auto">
          <a:xfrm>
            <a:off x="4954410" y="891245"/>
            <a:ext cx="3455689" cy="36591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CustomShape 1"/>
          <p:cNvSpPr/>
          <p:nvPr/>
        </p:nvSpPr>
        <p:spPr>
          <a:xfrm>
            <a:off x="1070847" y="396444"/>
            <a:ext cx="3969000" cy="426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ts val="988"/>
              </a:lnSpc>
            </a:pPr>
            <a:r>
              <a:rPr lang="ru-RU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План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" name="CustomShape 2"/>
          <p:cNvSpPr/>
          <p:nvPr/>
        </p:nvSpPr>
        <p:spPr>
          <a:xfrm>
            <a:off x="4132464" y="644523"/>
            <a:ext cx="4739866" cy="77274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r>
              <a:rPr lang="ru-RU" sz="1400" b="1" dirty="0"/>
              <a:t>1. Разработка концепта фермы</a:t>
            </a:r>
          </a:p>
          <a:p>
            <a:r>
              <a:rPr lang="ru-RU" sz="1400" dirty="0"/>
              <a:t>Продумать способ работы и примерное устройство всей конструкции.</a:t>
            </a:r>
          </a:p>
          <a:p>
            <a:pPr>
              <a:lnSpc>
                <a:spcPts val="635"/>
              </a:lnSpc>
            </a:pPr>
            <a:endParaRPr lang="ru-RU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80" name="Line 4"/>
          <p:cNvSpPr/>
          <p:nvPr/>
        </p:nvSpPr>
        <p:spPr>
          <a:xfrm>
            <a:off x="675000" y="1123560"/>
            <a:ext cx="445680" cy="266760"/>
          </a:xfrm>
          <a:prstGeom prst="line">
            <a:avLst/>
          </a:prstGeom>
          <a:ln w="19080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1" name="Line 5"/>
          <p:cNvSpPr/>
          <p:nvPr/>
        </p:nvSpPr>
        <p:spPr>
          <a:xfrm>
            <a:off x="1598400" y="1639440"/>
            <a:ext cx="445680" cy="266760"/>
          </a:xfrm>
          <a:prstGeom prst="line">
            <a:avLst/>
          </a:prstGeom>
          <a:ln w="19080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2" name="Line 6"/>
          <p:cNvSpPr/>
          <p:nvPr/>
        </p:nvSpPr>
        <p:spPr>
          <a:xfrm flipH="1">
            <a:off x="1566360" y="1123560"/>
            <a:ext cx="477720" cy="249120"/>
          </a:xfrm>
          <a:prstGeom prst="line">
            <a:avLst/>
          </a:prstGeom>
          <a:ln w="19080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3" name="Line 7"/>
          <p:cNvSpPr/>
          <p:nvPr/>
        </p:nvSpPr>
        <p:spPr>
          <a:xfrm flipH="1">
            <a:off x="643320" y="1639440"/>
            <a:ext cx="477360" cy="249120"/>
          </a:xfrm>
          <a:prstGeom prst="line">
            <a:avLst/>
          </a:prstGeom>
          <a:ln w="19080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6" name="Line 10"/>
          <p:cNvSpPr/>
          <p:nvPr/>
        </p:nvSpPr>
        <p:spPr>
          <a:xfrm>
            <a:off x="1613880" y="2799360"/>
            <a:ext cx="445680" cy="266760"/>
          </a:xfrm>
          <a:prstGeom prst="line">
            <a:avLst/>
          </a:prstGeom>
          <a:ln w="19080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7" name="Line 11"/>
          <p:cNvSpPr/>
          <p:nvPr/>
        </p:nvSpPr>
        <p:spPr>
          <a:xfrm flipH="1">
            <a:off x="1581840" y="2283480"/>
            <a:ext cx="477720" cy="249120"/>
          </a:xfrm>
          <a:prstGeom prst="line">
            <a:avLst/>
          </a:prstGeom>
          <a:ln w="19080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8" name="Line 12"/>
          <p:cNvSpPr/>
          <p:nvPr/>
        </p:nvSpPr>
        <p:spPr>
          <a:xfrm flipH="1">
            <a:off x="658800" y="2799360"/>
            <a:ext cx="477360" cy="249120"/>
          </a:xfrm>
          <a:prstGeom prst="line">
            <a:avLst/>
          </a:prstGeom>
          <a:ln w="19080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0" name="Line 14"/>
          <p:cNvSpPr/>
          <p:nvPr/>
        </p:nvSpPr>
        <p:spPr>
          <a:xfrm>
            <a:off x="675000" y="3413520"/>
            <a:ext cx="445680" cy="267120"/>
          </a:xfrm>
          <a:prstGeom prst="line">
            <a:avLst/>
          </a:prstGeom>
          <a:ln w="19080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1" name="Line 15"/>
          <p:cNvSpPr/>
          <p:nvPr/>
        </p:nvSpPr>
        <p:spPr>
          <a:xfrm>
            <a:off x="1598400" y="3929760"/>
            <a:ext cx="445680" cy="266760"/>
          </a:xfrm>
          <a:prstGeom prst="line">
            <a:avLst/>
          </a:prstGeom>
          <a:ln w="19080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2" name="Line 16"/>
          <p:cNvSpPr/>
          <p:nvPr/>
        </p:nvSpPr>
        <p:spPr>
          <a:xfrm flipH="1">
            <a:off x="1566360" y="3413520"/>
            <a:ext cx="477720" cy="249120"/>
          </a:xfrm>
          <a:prstGeom prst="line">
            <a:avLst/>
          </a:prstGeom>
          <a:ln w="19080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3" name="Line 17"/>
          <p:cNvSpPr/>
          <p:nvPr/>
        </p:nvSpPr>
        <p:spPr>
          <a:xfrm flipH="1">
            <a:off x="643320" y="3929760"/>
            <a:ext cx="477360" cy="248760"/>
          </a:xfrm>
          <a:prstGeom prst="line">
            <a:avLst/>
          </a:prstGeom>
          <a:ln w="19080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4" name="CustomShape 18"/>
          <p:cNvSpPr/>
          <p:nvPr/>
        </p:nvSpPr>
        <p:spPr>
          <a:xfrm flipV="1">
            <a:off x="1070847" y="569706"/>
            <a:ext cx="863640" cy="71640"/>
          </a:xfrm>
          <a:prstGeom prst="rect">
            <a:avLst/>
          </a:prstGeom>
          <a:solidFill>
            <a:srgbClr val="FEC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Прямоугольник 1"/>
          <p:cNvSpPr/>
          <p:nvPr/>
        </p:nvSpPr>
        <p:spPr>
          <a:xfrm>
            <a:off x="4063359" y="1567266"/>
            <a:ext cx="487807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0" dirty="0">
                <a:solidFill>
                  <a:srgbClr val="000000"/>
                </a:solidFill>
                <a:effectLst/>
              </a:rPr>
              <a:t>2. Проектирование</a:t>
            </a:r>
          </a:p>
          <a:p>
            <a:r>
              <a:rPr lang="ru-RU" sz="1400" b="0" i="0" dirty="0">
                <a:solidFill>
                  <a:srgbClr val="000000"/>
                </a:solidFill>
                <a:effectLst/>
              </a:rPr>
              <a:t>Создать точное представление о всей конструкции проекта.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063359" y="2476194"/>
            <a:ext cx="50181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0" dirty="0">
                <a:solidFill>
                  <a:srgbClr val="000000"/>
                </a:solidFill>
                <a:effectLst/>
              </a:rPr>
              <a:t>3. Сборка</a:t>
            </a:r>
          </a:p>
          <a:p>
            <a:r>
              <a:rPr lang="ru-RU" sz="1400" b="0" i="0" dirty="0">
                <a:solidFill>
                  <a:srgbClr val="000000"/>
                </a:solidFill>
                <a:effectLst/>
              </a:rPr>
              <a:t>Собрать установку, опираясь на 3D модель.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063358" y="3220142"/>
            <a:ext cx="48089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0" dirty="0">
                <a:solidFill>
                  <a:srgbClr val="000000"/>
                </a:solidFill>
                <a:effectLst/>
              </a:rPr>
              <a:t>4. Электроника</a:t>
            </a:r>
          </a:p>
          <a:p>
            <a:r>
              <a:rPr lang="ru-RU" sz="1400" b="0" i="0" dirty="0">
                <a:solidFill>
                  <a:srgbClr val="000000"/>
                </a:solidFill>
                <a:effectLst/>
              </a:rPr>
              <a:t>Собрать схему, которая будет контролировать все процессы установки.</a:t>
            </a:r>
          </a:p>
        </p:txBody>
      </p:sp>
      <p:pic>
        <p:nvPicPr>
          <p:cNvPr id="1026" name="Picture 2" descr="https://psv4.userapi.com/c856220/u429309663/docs/d3/c2b98b251734/oWymA14Iblo.jpg?extra=zfxaSIsho6QdfLGnGw16JYUvYcPHMKORZFKfVBfdUFWraJhxyLoeGOD5FggdgDVzSXW6UxST0BB8H2AAi5jhGl1reIihyK0tohNV6gvGLnbpD4owujGH4DIq2RktWAtdNrU88MzwI1iUXys4Ws0jmxM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15" y="770218"/>
            <a:ext cx="1429145" cy="19055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s://psv4.userapi.com/c856420/u429309663/docs/d18/d4b5481a0364/f00.png?extra=NfptuFnVV7Ibn0qEf6pddLSSc56lE_y9JJMvl0RaS2rBImjD9EPCO7OTDb7LOI_GEDKO8-I1xxVZAitZuCMsLNe0bIE3Pkq_2iA38wifrz2mkCMwBC9BbKQvqsJjQHwaPq5yHLyLowYN9Qj33i_Fj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0394" y="750046"/>
            <a:ext cx="1738036" cy="1989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s://sun9-31.userapi.com/c854228/v854228757/1def0e/BcBKOOne_B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15" y="2642696"/>
            <a:ext cx="2126228" cy="15946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un9-7.userapi.com/c205520/v205520729/51d89/reTl4L3AKw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337" y="3035476"/>
            <a:ext cx="2016021" cy="15120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1"/>
          <p:cNvSpPr/>
          <p:nvPr/>
        </p:nvSpPr>
        <p:spPr>
          <a:xfrm>
            <a:off x="611640" y="411480"/>
            <a:ext cx="3969000" cy="426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ts val="988"/>
              </a:lnSpc>
            </a:pPr>
            <a:r>
              <a:rPr lang="ru-RU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Ресурсы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CustomShape 2"/>
          <p:cNvSpPr/>
          <p:nvPr/>
        </p:nvSpPr>
        <p:spPr>
          <a:xfrm flipV="1">
            <a:off x="524494" y="637896"/>
            <a:ext cx="1692000" cy="71640"/>
          </a:xfrm>
          <a:prstGeom prst="rect">
            <a:avLst/>
          </a:prstGeom>
          <a:solidFill>
            <a:srgbClr val="FEC254"/>
          </a:solidFill>
          <a:ln>
            <a:solidFill>
              <a:srgbClr val="FEC25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8" name="CustomShape 3"/>
          <p:cNvSpPr/>
          <p:nvPr/>
        </p:nvSpPr>
        <p:spPr>
          <a:xfrm>
            <a:off x="4629533" y="937739"/>
            <a:ext cx="4045956" cy="177958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r>
              <a:rPr lang="ru-RU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Roboto"/>
              </a:rPr>
              <a:t>Мы использовали оборудование, которое предоставил нам </a:t>
            </a:r>
            <a:r>
              <a:rPr lang="ru-RU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Roboto"/>
              </a:rPr>
              <a:t>Кванториум</a:t>
            </a:r>
            <a:r>
              <a:rPr lang="ru-RU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Roboto"/>
              </a:rPr>
              <a:t> «</a:t>
            </a:r>
            <a:r>
              <a:rPr lang="ru-RU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Roboto"/>
              </a:rPr>
              <a:t>Сампо</a:t>
            </a:r>
            <a:r>
              <a:rPr lang="ru-RU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Roboto"/>
              </a:rPr>
              <a:t>». Токарный станок, 3D принтер, сверлильный станок, фрезерный станок, шлифовальный станок, пила, ручной электроинструмент и др. </a:t>
            </a:r>
          </a:p>
          <a:p>
            <a:r>
              <a:rPr lang="ru-RU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Основные детали корпуса мы вырезали на фрезерном станке, мелкие детали изготовили на 3</a:t>
            </a:r>
            <a:r>
              <a:rPr lang="en-US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 </a:t>
            </a:r>
            <a:r>
              <a:rPr lang="ru-RU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принтере. </a:t>
            </a:r>
            <a:endParaRPr lang="ru-RU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00" name="Line 5"/>
          <p:cNvSpPr/>
          <p:nvPr/>
        </p:nvSpPr>
        <p:spPr>
          <a:xfrm>
            <a:off x="675000" y="1123560"/>
            <a:ext cx="445680" cy="266760"/>
          </a:xfrm>
          <a:prstGeom prst="line">
            <a:avLst/>
          </a:prstGeom>
          <a:ln w="19080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1" name="Line 6"/>
          <p:cNvSpPr/>
          <p:nvPr/>
        </p:nvSpPr>
        <p:spPr>
          <a:xfrm>
            <a:off x="1598400" y="1639440"/>
            <a:ext cx="445680" cy="266760"/>
          </a:xfrm>
          <a:prstGeom prst="line">
            <a:avLst/>
          </a:prstGeom>
          <a:ln w="19080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2" name="Line 7"/>
          <p:cNvSpPr/>
          <p:nvPr/>
        </p:nvSpPr>
        <p:spPr>
          <a:xfrm flipH="1">
            <a:off x="1566360" y="1123560"/>
            <a:ext cx="477720" cy="249120"/>
          </a:xfrm>
          <a:prstGeom prst="line">
            <a:avLst/>
          </a:prstGeom>
          <a:ln w="19080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3" name="Line 8"/>
          <p:cNvSpPr/>
          <p:nvPr/>
        </p:nvSpPr>
        <p:spPr>
          <a:xfrm flipH="1">
            <a:off x="643320" y="1639440"/>
            <a:ext cx="477360" cy="249120"/>
          </a:xfrm>
          <a:prstGeom prst="line">
            <a:avLst/>
          </a:prstGeom>
          <a:ln w="19080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5" name="Line 10"/>
          <p:cNvSpPr/>
          <p:nvPr/>
        </p:nvSpPr>
        <p:spPr>
          <a:xfrm>
            <a:off x="690480" y="2283480"/>
            <a:ext cx="445680" cy="266760"/>
          </a:xfrm>
          <a:prstGeom prst="line">
            <a:avLst/>
          </a:prstGeom>
          <a:ln w="19080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6" name="Line 11"/>
          <p:cNvSpPr/>
          <p:nvPr/>
        </p:nvSpPr>
        <p:spPr>
          <a:xfrm>
            <a:off x="1613880" y="2799360"/>
            <a:ext cx="445680" cy="266760"/>
          </a:xfrm>
          <a:prstGeom prst="line">
            <a:avLst/>
          </a:prstGeom>
          <a:ln w="19080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7" name="Line 12"/>
          <p:cNvSpPr/>
          <p:nvPr/>
        </p:nvSpPr>
        <p:spPr>
          <a:xfrm flipH="1">
            <a:off x="1581840" y="2283480"/>
            <a:ext cx="477720" cy="249120"/>
          </a:xfrm>
          <a:prstGeom prst="line">
            <a:avLst/>
          </a:prstGeom>
          <a:ln w="19080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8" name="Line 13"/>
          <p:cNvSpPr/>
          <p:nvPr/>
        </p:nvSpPr>
        <p:spPr>
          <a:xfrm flipH="1">
            <a:off x="658800" y="2799360"/>
            <a:ext cx="477360" cy="249120"/>
          </a:xfrm>
          <a:prstGeom prst="line">
            <a:avLst/>
          </a:prstGeom>
          <a:ln w="19080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0" name="Line 15"/>
          <p:cNvSpPr/>
          <p:nvPr/>
        </p:nvSpPr>
        <p:spPr>
          <a:xfrm>
            <a:off x="675000" y="3413520"/>
            <a:ext cx="445680" cy="267120"/>
          </a:xfrm>
          <a:prstGeom prst="line">
            <a:avLst/>
          </a:prstGeom>
          <a:ln w="19080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1" name="Line 16"/>
          <p:cNvSpPr/>
          <p:nvPr/>
        </p:nvSpPr>
        <p:spPr>
          <a:xfrm>
            <a:off x="1598400" y="3929760"/>
            <a:ext cx="445680" cy="266760"/>
          </a:xfrm>
          <a:prstGeom prst="line">
            <a:avLst/>
          </a:prstGeom>
          <a:ln w="19080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2" name="Line 17"/>
          <p:cNvSpPr/>
          <p:nvPr/>
        </p:nvSpPr>
        <p:spPr>
          <a:xfrm flipH="1">
            <a:off x="1566360" y="3413520"/>
            <a:ext cx="477720" cy="249120"/>
          </a:xfrm>
          <a:prstGeom prst="line">
            <a:avLst/>
          </a:prstGeom>
          <a:ln w="19080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3" name="Line 18"/>
          <p:cNvSpPr/>
          <p:nvPr/>
        </p:nvSpPr>
        <p:spPr>
          <a:xfrm flipH="1">
            <a:off x="643320" y="3929760"/>
            <a:ext cx="477360" cy="248760"/>
          </a:xfrm>
          <a:prstGeom prst="line">
            <a:avLst/>
          </a:prstGeom>
          <a:ln w="19080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5" name="CustomShape 19"/>
          <p:cNvSpPr/>
          <p:nvPr/>
        </p:nvSpPr>
        <p:spPr>
          <a:xfrm>
            <a:off x="4281037" y="2327367"/>
            <a:ext cx="4615920" cy="50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ts val="706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50" name="Picture 2" descr="https://sun9-51.userapi.com/c858336/v858336101/18962a/nSbvBAQ6uxk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6" t="4420" r="4600" b="5134"/>
          <a:stretch/>
        </p:blipFill>
        <p:spPr bwMode="auto">
          <a:xfrm>
            <a:off x="178665" y="902050"/>
            <a:ext cx="2027584" cy="14908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9-44.userapi.com/c855732/v855732101/200413/tKKHpnJFxk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23" y="2542764"/>
            <a:ext cx="1879271" cy="14094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 descr="https://sun9-11.userapi.com/c855624/v855624101/20123d/ugEkz6mNft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194" y="928280"/>
            <a:ext cx="1971307" cy="1422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Рисунок 26" descr="https://sun9-7.userapi.com/c856036/v856036101/2013be/GnvgLrEebew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419" y="2542764"/>
            <a:ext cx="1882775" cy="1412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1"/>
          <p:cNvSpPr/>
          <p:nvPr/>
        </p:nvSpPr>
        <p:spPr>
          <a:xfrm>
            <a:off x="1067286" y="411549"/>
            <a:ext cx="3969000" cy="426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ts val="988"/>
              </a:lnSpc>
            </a:pPr>
            <a:r>
              <a:rPr lang="ru-RU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Команда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9" name="CustomShape 2"/>
          <p:cNvSpPr/>
          <p:nvPr/>
        </p:nvSpPr>
        <p:spPr>
          <a:xfrm flipV="1">
            <a:off x="1058449" y="572648"/>
            <a:ext cx="1553133" cy="78515"/>
          </a:xfrm>
          <a:prstGeom prst="rect">
            <a:avLst/>
          </a:prstGeom>
          <a:solidFill>
            <a:srgbClr val="FEC254"/>
          </a:solidFill>
          <a:ln>
            <a:solidFill>
              <a:srgbClr val="FEC25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0" name="CustomShape 3"/>
          <p:cNvSpPr/>
          <p:nvPr/>
        </p:nvSpPr>
        <p:spPr>
          <a:xfrm>
            <a:off x="3330515" y="837720"/>
            <a:ext cx="2752593" cy="32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r>
              <a:rPr lang="ru-RU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Roboto"/>
              </a:rPr>
              <a:t>Авторами проекта являются все участники проекта.</a:t>
            </a:r>
          </a:p>
          <a:p>
            <a:endParaRPr lang="ru-RU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ea typeface="Roboto"/>
            </a:endParaRPr>
          </a:p>
          <a:p>
            <a:r>
              <a:rPr lang="ru-RU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Roboto"/>
              </a:rPr>
              <a:t>Лидер проектной команды: </a:t>
            </a:r>
            <a:r>
              <a:rPr lang="ru-RU" sz="14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Roboto"/>
              </a:rPr>
              <a:t>Чалкина</a:t>
            </a:r>
            <a:r>
              <a:rPr lang="ru-RU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Roboto"/>
              </a:rPr>
              <a:t> Анастасия Антоновна.</a:t>
            </a:r>
          </a:p>
          <a:p>
            <a:endParaRPr lang="ru-RU" sz="14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r>
              <a:rPr lang="ru-RU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Roboto"/>
              </a:rPr>
              <a:t>Члены команды:</a:t>
            </a:r>
          </a:p>
          <a:p>
            <a:r>
              <a:rPr lang="ru-RU" sz="1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Roboto Condensed Light"/>
              </a:rPr>
              <a:t>-</a:t>
            </a:r>
            <a:r>
              <a:rPr lang="ru-RU" sz="14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Roboto Condensed Light"/>
              </a:rPr>
              <a:t>Играков</a:t>
            </a:r>
            <a:r>
              <a:rPr lang="ru-RU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Roboto Condensed Light"/>
              </a:rPr>
              <a:t> Евгений Александрович </a:t>
            </a:r>
            <a:r>
              <a:rPr lang="ru-RU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Roboto Condensed Light"/>
              </a:rPr>
              <a:t>(отвечает за электронику и программирование) </a:t>
            </a:r>
            <a:endParaRPr lang="ru-RU" sz="14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ea typeface="Roboto Condensed Light"/>
            </a:endParaRPr>
          </a:p>
          <a:p>
            <a:r>
              <a:rPr lang="ru-RU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Roboto Condensed Light"/>
              </a:rPr>
              <a:t>-</a:t>
            </a:r>
            <a:r>
              <a:rPr lang="ru-RU" sz="14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Roboto Condensed Light"/>
              </a:rPr>
              <a:t>Поземин</a:t>
            </a:r>
            <a:r>
              <a:rPr lang="ru-RU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Roboto Condensed Light"/>
              </a:rPr>
              <a:t> Кирилл Владимирович </a:t>
            </a:r>
            <a:r>
              <a:rPr lang="ru-RU" sz="1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Roboto Condensed Light"/>
              </a:rPr>
              <a:t>(отвечает за конструирование и сборку) </a:t>
            </a:r>
            <a:r>
              <a:rPr lang="ru-RU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Roboto Condensed Light"/>
              </a:rPr>
              <a:t>.</a:t>
            </a:r>
            <a:endParaRPr lang="ru-RU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22" name="Line 5"/>
          <p:cNvSpPr/>
          <p:nvPr/>
        </p:nvSpPr>
        <p:spPr>
          <a:xfrm>
            <a:off x="675000" y="1123560"/>
            <a:ext cx="445680" cy="266760"/>
          </a:xfrm>
          <a:prstGeom prst="line">
            <a:avLst/>
          </a:prstGeom>
          <a:ln w="19080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3" name="Line 6"/>
          <p:cNvSpPr/>
          <p:nvPr/>
        </p:nvSpPr>
        <p:spPr>
          <a:xfrm>
            <a:off x="1598400" y="1639440"/>
            <a:ext cx="445680" cy="266760"/>
          </a:xfrm>
          <a:prstGeom prst="line">
            <a:avLst/>
          </a:prstGeom>
          <a:ln w="19080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4" name="Line 7"/>
          <p:cNvSpPr/>
          <p:nvPr/>
        </p:nvSpPr>
        <p:spPr>
          <a:xfrm flipH="1">
            <a:off x="1566360" y="1123560"/>
            <a:ext cx="477720" cy="249120"/>
          </a:xfrm>
          <a:prstGeom prst="line">
            <a:avLst/>
          </a:prstGeom>
          <a:ln w="19080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5" name="Line 8"/>
          <p:cNvSpPr/>
          <p:nvPr/>
        </p:nvSpPr>
        <p:spPr>
          <a:xfrm flipH="1">
            <a:off x="643320" y="1639440"/>
            <a:ext cx="477360" cy="249120"/>
          </a:xfrm>
          <a:prstGeom prst="line">
            <a:avLst/>
          </a:prstGeom>
          <a:ln w="19080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7" name="Line 10"/>
          <p:cNvSpPr/>
          <p:nvPr/>
        </p:nvSpPr>
        <p:spPr>
          <a:xfrm>
            <a:off x="690480" y="2283480"/>
            <a:ext cx="445680" cy="266760"/>
          </a:xfrm>
          <a:prstGeom prst="line">
            <a:avLst/>
          </a:prstGeom>
          <a:ln w="19080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8" name="Line 11"/>
          <p:cNvSpPr/>
          <p:nvPr/>
        </p:nvSpPr>
        <p:spPr>
          <a:xfrm>
            <a:off x="1613880" y="2799360"/>
            <a:ext cx="445680" cy="266760"/>
          </a:xfrm>
          <a:prstGeom prst="line">
            <a:avLst/>
          </a:prstGeom>
          <a:ln w="19080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9" name="Line 12"/>
          <p:cNvSpPr/>
          <p:nvPr/>
        </p:nvSpPr>
        <p:spPr>
          <a:xfrm flipH="1">
            <a:off x="1581840" y="2283480"/>
            <a:ext cx="477720" cy="249120"/>
          </a:xfrm>
          <a:prstGeom prst="line">
            <a:avLst/>
          </a:prstGeom>
          <a:ln w="19080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0" name="Line 13"/>
          <p:cNvSpPr/>
          <p:nvPr/>
        </p:nvSpPr>
        <p:spPr>
          <a:xfrm flipH="1">
            <a:off x="658800" y="2799360"/>
            <a:ext cx="477360" cy="249120"/>
          </a:xfrm>
          <a:prstGeom prst="line">
            <a:avLst/>
          </a:prstGeom>
          <a:ln w="19080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2" name="Line 15"/>
          <p:cNvSpPr/>
          <p:nvPr/>
        </p:nvSpPr>
        <p:spPr>
          <a:xfrm>
            <a:off x="675000" y="3413520"/>
            <a:ext cx="445680" cy="267120"/>
          </a:xfrm>
          <a:prstGeom prst="line">
            <a:avLst/>
          </a:prstGeom>
          <a:ln w="19080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3" name="Line 16"/>
          <p:cNvSpPr/>
          <p:nvPr/>
        </p:nvSpPr>
        <p:spPr>
          <a:xfrm>
            <a:off x="1598400" y="3929760"/>
            <a:ext cx="445680" cy="266760"/>
          </a:xfrm>
          <a:prstGeom prst="line">
            <a:avLst/>
          </a:prstGeom>
          <a:ln w="19080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4" name="Line 17"/>
          <p:cNvSpPr/>
          <p:nvPr/>
        </p:nvSpPr>
        <p:spPr>
          <a:xfrm flipH="1">
            <a:off x="1566360" y="3413520"/>
            <a:ext cx="477720" cy="249120"/>
          </a:xfrm>
          <a:prstGeom prst="line">
            <a:avLst/>
          </a:prstGeom>
          <a:ln w="19080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5" name="Line 18"/>
          <p:cNvSpPr/>
          <p:nvPr/>
        </p:nvSpPr>
        <p:spPr>
          <a:xfrm flipH="1">
            <a:off x="643320" y="3929760"/>
            <a:ext cx="477360" cy="248760"/>
          </a:xfrm>
          <a:prstGeom prst="line">
            <a:avLst/>
          </a:prstGeom>
          <a:ln w="19080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7" name="CustomShape 19"/>
          <p:cNvSpPr/>
          <p:nvPr/>
        </p:nvSpPr>
        <p:spPr>
          <a:xfrm>
            <a:off x="4068000" y="3302640"/>
            <a:ext cx="4615920" cy="50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indent="-216000">
              <a:lnSpc>
                <a:spcPts val="706"/>
              </a:lnSpc>
              <a:buBlip>
                <a:blip r:embed="rId2"/>
              </a:buBlip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4" name="Рисунок 23" descr="https://sun9-69.userapi.com/c205728/v205728482/538ce/y_DuCh_oktk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64" y="962169"/>
            <a:ext cx="1791517" cy="1345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Рисунок 25" descr="https://sun9-48.userapi.com/c857720/v857720482/167df7/8SBWluL4KxY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209" y="2078537"/>
            <a:ext cx="2082577" cy="1431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Рисунок 26" descr="https://sun9-49.userapi.com/c857520/v857520482/16c1d7/bkE6NmoBnn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01" y="3498714"/>
            <a:ext cx="1917589" cy="1495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Picture 2" descr="https://psv4.userapi.com/c856220/u429309663/docs/d3/c2b98b251734/oWymA14Iblo.jpg?extra=zfxaSIsho6QdfLGnGw16JYUvYcPHMKORZFKfVBfdUFWraJhxyLoeGOD5FggdgDVzSXW6UxST0BB8H2AAi5jhGl1reIihyK0tohNV6gvGLnbpD4owujGH4DIq2RktWAtdNrU88MzwI1iUXys4Ws0jmxM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070" y="2799360"/>
            <a:ext cx="1429145" cy="19055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248400" y="1888560"/>
            <a:ext cx="27299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Roboto Condensed Light"/>
              </a:rPr>
              <a:t>Наставник: </a:t>
            </a:r>
            <a:r>
              <a:rPr lang="ru-RU" sz="1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Roboto Condensed Light"/>
              </a:rPr>
              <a:t>Фомичев Яков Владимирович.</a:t>
            </a:r>
            <a:endParaRPr lang="ru-RU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CustomShape 1"/>
          <p:cNvSpPr/>
          <p:nvPr/>
        </p:nvSpPr>
        <p:spPr>
          <a:xfrm>
            <a:off x="1052820" y="400920"/>
            <a:ext cx="3024000" cy="426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ts val="988"/>
              </a:lnSpc>
            </a:pPr>
            <a:r>
              <a:rPr lang="ru-RU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Этапы работы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" name="CustomShape 2"/>
          <p:cNvSpPr/>
          <p:nvPr/>
        </p:nvSpPr>
        <p:spPr>
          <a:xfrm flipV="1">
            <a:off x="1052820" y="578220"/>
            <a:ext cx="2448000" cy="71640"/>
          </a:xfrm>
          <a:prstGeom prst="rect">
            <a:avLst/>
          </a:prstGeom>
          <a:solidFill>
            <a:srgbClr val="FEC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5" name="Line 6"/>
          <p:cNvSpPr/>
          <p:nvPr/>
        </p:nvSpPr>
        <p:spPr>
          <a:xfrm>
            <a:off x="715680" y="1117800"/>
            <a:ext cx="729000" cy="436320"/>
          </a:xfrm>
          <a:prstGeom prst="line">
            <a:avLst/>
          </a:prstGeom>
          <a:ln w="19080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6" name="Line 7"/>
          <p:cNvSpPr/>
          <p:nvPr/>
        </p:nvSpPr>
        <p:spPr>
          <a:xfrm>
            <a:off x="2226240" y="1961640"/>
            <a:ext cx="729360" cy="436680"/>
          </a:xfrm>
          <a:prstGeom prst="line">
            <a:avLst/>
          </a:prstGeom>
          <a:ln w="19080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7" name="Line 8"/>
          <p:cNvSpPr/>
          <p:nvPr/>
        </p:nvSpPr>
        <p:spPr>
          <a:xfrm flipH="1">
            <a:off x="2174040" y="1117800"/>
            <a:ext cx="781560" cy="407520"/>
          </a:xfrm>
          <a:prstGeom prst="line">
            <a:avLst/>
          </a:prstGeom>
          <a:ln w="19080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8" name="Line 9"/>
          <p:cNvSpPr/>
          <p:nvPr/>
        </p:nvSpPr>
        <p:spPr>
          <a:xfrm flipH="1">
            <a:off x="663480" y="1961640"/>
            <a:ext cx="781200" cy="407520"/>
          </a:xfrm>
          <a:prstGeom prst="line">
            <a:avLst/>
          </a:prstGeom>
          <a:ln w="19080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9" name="CustomShape 10"/>
          <p:cNvSpPr/>
          <p:nvPr/>
        </p:nvSpPr>
        <p:spPr>
          <a:xfrm>
            <a:off x="611640" y="1563480"/>
            <a:ext cx="2448000" cy="457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>
              <a:lnSpc>
                <a:spcPts val="635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1" name="Line 12"/>
          <p:cNvSpPr/>
          <p:nvPr/>
        </p:nvSpPr>
        <p:spPr>
          <a:xfrm>
            <a:off x="3452040" y="1117800"/>
            <a:ext cx="729000" cy="436320"/>
          </a:xfrm>
          <a:prstGeom prst="line">
            <a:avLst/>
          </a:prstGeom>
          <a:ln w="19080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2" name="Line 13"/>
          <p:cNvSpPr/>
          <p:nvPr/>
        </p:nvSpPr>
        <p:spPr>
          <a:xfrm>
            <a:off x="4962600" y="1961640"/>
            <a:ext cx="729000" cy="436680"/>
          </a:xfrm>
          <a:prstGeom prst="line">
            <a:avLst/>
          </a:prstGeom>
          <a:ln w="19080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3" name="Line 14"/>
          <p:cNvSpPr/>
          <p:nvPr/>
        </p:nvSpPr>
        <p:spPr>
          <a:xfrm flipH="1">
            <a:off x="4910400" y="1117800"/>
            <a:ext cx="781200" cy="407520"/>
          </a:xfrm>
          <a:prstGeom prst="line">
            <a:avLst/>
          </a:prstGeom>
          <a:ln w="19080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4" name="Line 15"/>
          <p:cNvSpPr/>
          <p:nvPr/>
        </p:nvSpPr>
        <p:spPr>
          <a:xfrm flipH="1">
            <a:off x="3399840" y="1961640"/>
            <a:ext cx="781200" cy="407520"/>
          </a:xfrm>
          <a:prstGeom prst="line">
            <a:avLst/>
          </a:prstGeom>
          <a:ln w="19080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7" name="Line 18"/>
          <p:cNvSpPr/>
          <p:nvPr/>
        </p:nvSpPr>
        <p:spPr>
          <a:xfrm>
            <a:off x="6260040" y="1117800"/>
            <a:ext cx="729360" cy="436320"/>
          </a:xfrm>
          <a:prstGeom prst="line">
            <a:avLst/>
          </a:prstGeom>
          <a:ln w="19080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8" name="Line 19"/>
          <p:cNvSpPr/>
          <p:nvPr/>
        </p:nvSpPr>
        <p:spPr>
          <a:xfrm>
            <a:off x="7770960" y="1961640"/>
            <a:ext cx="729000" cy="436680"/>
          </a:xfrm>
          <a:prstGeom prst="line">
            <a:avLst/>
          </a:prstGeom>
          <a:ln w="19080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9" name="Line 20"/>
          <p:cNvSpPr/>
          <p:nvPr/>
        </p:nvSpPr>
        <p:spPr>
          <a:xfrm flipH="1">
            <a:off x="7718760" y="1117800"/>
            <a:ext cx="781200" cy="407520"/>
          </a:xfrm>
          <a:prstGeom prst="line">
            <a:avLst/>
          </a:prstGeom>
          <a:ln w="19080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0" name="Line 21"/>
          <p:cNvSpPr/>
          <p:nvPr/>
        </p:nvSpPr>
        <p:spPr>
          <a:xfrm flipH="1">
            <a:off x="6208200" y="1961640"/>
            <a:ext cx="781200" cy="407520"/>
          </a:xfrm>
          <a:prstGeom prst="line">
            <a:avLst/>
          </a:prstGeom>
          <a:ln w="19080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2" name="CustomShape 23"/>
          <p:cNvSpPr/>
          <p:nvPr/>
        </p:nvSpPr>
        <p:spPr>
          <a:xfrm>
            <a:off x="594720" y="2689560"/>
            <a:ext cx="3672000" cy="48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ts val="635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4" name="CustomShape 24"/>
          <p:cNvSpPr/>
          <p:nvPr/>
        </p:nvSpPr>
        <p:spPr>
          <a:xfrm>
            <a:off x="4392000" y="3302640"/>
            <a:ext cx="4291920" cy="762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indent="-216000">
              <a:lnSpc>
                <a:spcPts val="706"/>
              </a:lnSpc>
              <a:buBlip>
                <a:blip r:embed="rId2"/>
              </a:buBlip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23009" y="2852754"/>
            <a:ext cx="2549745" cy="1638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0" i="0" dirty="0">
                <a:solidFill>
                  <a:srgbClr val="000000"/>
                </a:solidFill>
                <a:effectLst/>
              </a:rPr>
              <a:t>Мы проконсультировались со специалистом и создали несколько возможных чертежей. Затем выбрав наиболее понравившейся, создали на его основе 3D модель.</a:t>
            </a:r>
            <a:endParaRPr lang="ru-RU" sz="1400" dirty="0"/>
          </a:p>
        </p:txBody>
      </p:sp>
      <p:pic>
        <p:nvPicPr>
          <p:cNvPr id="4098" name="Picture 2" descr="https://psv4.userapi.com/c856420/u429309663/docs/d4/8f6a2aba3fff/f04.png?extra=ZTzVn00GI9xvaJ24zroPIHShem7IglB2BNzWPZ-bFRO9nIDgekoulcSqKKJOCesdoZLoVszwzTWC6mMUZEYmRXW5hm7Gm8N_J25TaDxBBkvKHflE_nHoPMQwxawvGlSqOK0OI8pmTtGl7sjvINv51fw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73" y="1021560"/>
            <a:ext cx="1599911" cy="17978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79913" y="2869918"/>
            <a:ext cx="27564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</a:rPr>
              <a:t>П</a:t>
            </a:r>
            <a:r>
              <a:rPr lang="ru-RU" sz="1400" b="0" i="0" dirty="0">
                <a:solidFill>
                  <a:srgbClr val="000000"/>
                </a:solidFill>
                <a:effectLst/>
              </a:rPr>
              <a:t>очти полностью собрали всю конструкцию. В данный момент у нас завершена каркасная часть, сепаратор и система выдвижения полов. Прямо сейчас мы работаем над системой транспортировки червей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ru-RU" sz="1400" dirty="0"/>
          </a:p>
        </p:txBody>
      </p:sp>
      <p:pic>
        <p:nvPicPr>
          <p:cNvPr id="32" name="Рисунок 31" descr="https://sun9-48.userapi.com/fbNxD23VViO27Mq8lp6ivGwvA-IZJ2xFDRRciw/V38dsg_VHO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010" y="1039925"/>
            <a:ext cx="2440278" cy="1649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6303806" y="2852754"/>
            <a:ext cx="238011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0" i="0" dirty="0">
                <a:solidFill>
                  <a:srgbClr val="000000"/>
                </a:solidFill>
                <a:effectLst/>
              </a:rPr>
              <a:t>Собрали схему, которая будет контролировать все процессы установки. Написал программу, координирующую работу всех электронных устройств.</a:t>
            </a:r>
            <a:endParaRPr lang="ru-RU" sz="1400" dirty="0"/>
          </a:p>
        </p:txBody>
      </p:sp>
      <p:pic>
        <p:nvPicPr>
          <p:cNvPr id="35" name="Рисунок 34" descr="https://sun9-40.userapi.com/c858032/v858032641/198578/BUNaZMon05M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484" y="1117800"/>
            <a:ext cx="2059751" cy="1536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CustomShape 1"/>
          <p:cNvSpPr/>
          <p:nvPr/>
        </p:nvSpPr>
        <p:spPr>
          <a:xfrm>
            <a:off x="1089622" y="419775"/>
            <a:ext cx="2592000" cy="426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ts val="988"/>
              </a:lnSpc>
            </a:pPr>
            <a:r>
              <a:rPr lang="ru-RU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Результаты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7" name="CustomShape 2"/>
          <p:cNvSpPr/>
          <p:nvPr/>
        </p:nvSpPr>
        <p:spPr>
          <a:xfrm>
            <a:off x="4284000" y="3651840"/>
            <a:ext cx="3744000" cy="912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indent="-216000">
              <a:lnSpc>
                <a:spcPts val="494"/>
              </a:lnSpc>
              <a:buBlip>
                <a:blip r:embed="rId2"/>
              </a:buBlip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8" name="CustomShape 3"/>
          <p:cNvSpPr/>
          <p:nvPr/>
        </p:nvSpPr>
        <p:spPr>
          <a:xfrm flipV="1">
            <a:off x="1054985" y="618090"/>
            <a:ext cx="2083069" cy="71640"/>
          </a:xfrm>
          <a:prstGeom prst="rect">
            <a:avLst/>
          </a:prstGeom>
          <a:solidFill>
            <a:srgbClr val="FEC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3" name="Line 7"/>
          <p:cNvSpPr/>
          <p:nvPr/>
        </p:nvSpPr>
        <p:spPr>
          <a:xfrm>
            <a:off x="755280" y="1131480"/>
            <a:ext cx="1008360" cy="1080000"/>
          </a:xfrm>
          <a:prstGeom prst="line">
            <a:avLst/>
          </a:prstGeom>
          <a:ln w="19080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4" name="Line 8"/>
          <p:cNvSpPr/>
          <p:nvPr/>
        </p:nvSpPr>
        <p:spPr>
          <a:xfrm>
            <a:off x="2843640" y="3219480"/>
            <a:ext cx="1008000" cy="1080360"/>
          </a:xfrm>
          <a:prstGeom prst="line">
            <a:avLst/>
          </a:prstGeom>
          <a:ln w="19080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5" name="Line 9"/>
          <p:cNvSpPr/>
          <p:nvPr/>
        </p:nvSpPr>
        <p:spPr>
          <a:xfrm flipH="1">
            <a:off x="2771640" y="1131480"/>
            <a:ext cx="1080000" cy="1008000"/>
          </a:xfrm>
          <a:prstGeom prst="line">
            <a:avLst/>
          </a:prstGeom>
          <a:ln w="19080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6" name="Line 10"/>
          <p:cNvSpPr/>
          <p:nvPr/>
        </p:nvSpPr>
        <p:spPr>
          <a:xfrm flipH="1">
            <a:off x="683280" y="3219480"/>
            <a:ext cx="1080360" cy="1008360"/>
          </a:xfrm>
          <a:prstGeom prst="line">
            <a:avLst/>
          </a:prstGeom>
          <a:ln w="19080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8" name="CustomShape 12"/>
          <p:cNvSpPr/>
          <p:nvPr/>
        </p:nvSpPr>
        <p:spPr>
          <a:xfrm>
            <a:off x="4356000" y="1000440"/>
            <a:ext cx="4392000" cy="1946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27708" y="1054300"/>
            <a:ext cx="40272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Не требуется больших вложений. В качестве корма для червей подойдут навоз, трава, листья, чайная заварка, кофейная гуща, мучные изделия, скорлупа от яиц, овощные и фруктовые очистки. </a:t>
            </a:r>
          </a:p>
          <a:p>
            <a:r>
              <a:rPr lang="ru-RU" sz="1400" dirty="0"/>
              <a:t>Кормить червей нужно один раз в неделю.</a:t>
            </a:r>
          </a:p>
          <a:p>
            <a:r>
              <a:rPr lang="ru-RU" sz="1400" dirty="0"/>
              <a:t>Каждые четыре месяца необходимо просеять уже готовый биогумус и заново загрузить отсеки. </a:t>
            </a:r>
            <a:r>
              <a:rPr lang="ru-RU" sz="1400" dirty="0">
                <a:solidFill>
                  <a:srgbClr val="212529"/>
                </a:solidFill>
              </a:rPr>
              <a:t>На протяжении одного года работы с разведением червей с двух квадратных метров рассадника выходит приблизительно более полторы тонны гумуса.</a:t>
            </a:r>
          </a:p>
          <a:p>
            <a:r>
              <a:rPr lang="ru-RU" sz="1400" dirty="0"/>
              <a:t>Техническим результатом задачи является эффективность и экологическая чистота способа повышения плодородия почвы.</a:t>
            </a:r>
            <a:endParaRPr lang="ru-RU" sz="1400" dirty="0">
              <a:solidFill>
                <a:srgbClr val="212529"/>
              </a:solidFill>
            </a:endParaRPr>
          </a:p>
          <a:p>
            <a:endParaRPr lang="ru-RU" sz="1400" dirty="0"/>
          </a:p>
        </p:txBody>
      </p:sp>
      <p:pic>
        <p:nvPicPr>
          <p:cNvPr id="19" name="Рисунок 18" descr="https://sun9-56.userapi.com/c206724/v206724246/88c5e/VXBCP2mcE3g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2" t="10798" r="13932" b="540"/>
          <a:stretch/>
        </p:blipFill>
        <p:spPr bwMode="auto">
          <a:xfrm>
            <a:off x="461467" y="1131480"/>
            <a:ext cx="3467625" cy="36669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Другая 10">
      <a:dk1>
        <a:sysClr val="windowText" lastClr="000000"/>
      </a:dk1>
      <a:lt1>
        <a:srgbClr val="000000"/>
      </a:lt1>
      <a:dk2>
        <a:srgbClr val="A9CAE3"/>
      </a:dk2>
      <a:lt2>
        <a:srgbClr val="5E1F76"/>
      </a:lt2>
      <a:accent1>
        <a:srgbClr val="22F3AA"/>
      </a:accent1>
      <a:accent2>
        <a:srgbClr val="FCCB88"/>
      </a:accent2>
      <a:accent3>
        <a:srgbClr val="C00000"/>
      </a:accent3>
      <a:accent4>
        <a:srgbClr val="B258D3"/>
      </a:accent4>
      <a:accent5>
        <a:srgbClr val="3C96DE"/>
      </a:accent5>
      <a:accent6>
        <a:srgbClr val="377AAB"/>
      </a:accent6>
      <a:hlink>
        <a:srgbClr val="B8FA56"/>
      </a:hlink>
      <a:folHlink>
        <a:srgbClr val="7AF8CC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2987</TotalTime>
  <Words>798</Words>
  <Application>Microsoft Office PowerPoint</Application>
  <PresentationFormat>Экран (16:9)</PresentationFormat>
  <Paragraphs>67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Calibri</vt:lpstr>
      <vt:lpstr>PT Sans</vt:lpstr>
      <vt:lpstr>Roboto</vt:lpstr>
      <vt:lpstr>Roboto Light</vt:lpstr>
      <vt:lpstr>Times New Roman</vt:lpstr>
      <vt:lpstr>Tw Cen MT</vt:lpstr>
      <vt:lpstr>Wingdings</vt:lpstr>
      <vt:lpstr>Контур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Mila Golovchenko</dc:creator>
  <dc:description/>
  <cp:lastModifiedBy>Anton Chalkin</cp:lastModifiedBy>
  <cp:revision>169</cp:revision>
  <dcterms:created xsi:type="dcterms:W3CDTF">2016-02-04T14:29:49Z</dcterms:created>
  <dcterms:modified xsi:type="dcterms:W3CDTF">2020-04-22T15:23:22Z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(16:9)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12</vt:i4>
  </property>
</Properties>
</file>