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5"/>
  </p:notesMasterIdLst>
  <p:sldIdLst>
    <p:sldId id="257" r:id="rId2"/>
    <p:sldId id="330" r:id="rId3"/>
    <p:sldId id="326" r:id="rId4"/>
    <p:sldId id="309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9204"/>
    <a:srgbClr val="1EC816"/>
    <a:srgbClr val="90E10D"/>
    <a:srgbClr val="009E00"/>
    <a:srgbClr val="00F200"/>
    <a:srgbClr val="0033CC"/>
    <a:srgbClr val="0C75F4"/>
    <a:srgbClr val="46F339"/>
    <a:srgbClr val="0037A4"/>
    <a:srgbClr val="55F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5677" autoAdjust="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A178B-F6D4-4524-9F28-076A5C72BA07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B0BEE-4EB0-4F58-BA3D-328D04471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2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B0BEE-4EB0-4F58-BA3D-328D04471F4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862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B0BEE-4EB0-4F58-BA3D-328D04471F4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186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B0BEE-4EB0-4F58-BA3D-328D04471F4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186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B0BEE-4EB0-4F58-BA3D-328D04471F4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186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B0BEE-4EB0-4F58-BA3D-328D04471F4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18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B0BEE-4EB0-4F58-BA3D-328D04471F4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18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B0BEE-4EB0-4F58-BA3D-328D04471F4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18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B0BEE-4EB0-4F58-BA3D-328D04471F4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186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B0BEE-4EB0-4F58-BA3D-328D04471F4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18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B0BEE-4EB0-4F58-BA3D-328D04471F4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186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B0BEE-4EB0-4F58-BA3D-328D04471F4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186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B0BEE-4EB0-4F58-BA3D-328D04471F4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186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B0BEE-4EB0-4F58-BA3D-328D04471F4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18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D8B-C142-4B6B-BE4D-1696665F6A6F}" type="datetime1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999E-2FF2-4F61-9FFC-1334B3514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73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4FB7-9133-4447-850E-505E4F268DFB}" type="datetime1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999E-2FF2-4F61-9FFC-1334B3514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5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6F1D-FD32-4203-88F3-88EF54CE38E3}" type="datetime1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999E-2FF2-4F61-9FFC-1334B3514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16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8E09-5607-40E1-ACD2-0BC7202C77F6}" type="datetime1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999E-2FF2-4F61-9FFC-1334B3514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32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E69F-6145-40EB-BDD1-7E7AA9D742B0}" type="datetime1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999E-2FF2-4F61-9FFC-1334B3514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36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2F7F-68CE-4ED8-A980-6037EB2303AC}" type="datetime1">
              <a:rPr lang="ru-RU" smtClean="0"/>
              <a:t>23.05.2021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999E-2FF2-4F61-9FFC-1334B3514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08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58C1-EA44-45D3-8CCC-8FC5C5C6B7A4}" type="datetime1">
              <a:rPr lang="ru-RU" smtClean="0"/>
              <a:t>23.05.2021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999E-2FF2-4F61-9FFC-1334B3514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2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5E08-BDD1-4DD9-B44C-7923737E2248}" type="datetime1">
              <a:rPr lang="ru-RU" smtClean="0"/>
              <a:t>23.05.2021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999E-2FF2-4F61-9FFC-1334B3514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50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99D1-8EC4-4E21-8F18-7B70114C3366}" type="datetime1">
              <a:rPr lang="ru-RU" smtClean="0"/>
              <a:t>23.05.2021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999E-2FF2-4F61-9FFC-1334B3514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46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18B3-5947-40B4-AEAB-B1385694477E}" type="datetime1">
              <a:rPr lang="ru-RU" smtClean="0"/>
              <a:t>23.05.2021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999E-2FF2-4F61-9FFC-1334B3514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42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55A-EA1A-47B5-93F5-EF61FEB8D50E}" type="datetime1">
              <a:rPr lang="ru-RU" smtClean="0"/>
              <a:t>23.05.2021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999E-2FF2-4F61-9FFC-1334B3514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03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D93FC-A5DE-44D8-8A2E-105C995436DE}" type="datetime1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8999E-2FF2-4F61-9FFC-1334B3514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1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23528" y="202841"/>
            <a:ext cx="989301" cy="6338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88025" y="5445224"/>
            <a:ext cx="414769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Авторы: Команда «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Ижроботикс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Новоселов Эдвард</a:t>
            </a:r>
          </a:p>
          <a:p>
            <a:pPr algn="r"/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Дулотин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Никита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Руководитель: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Янчурина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Г.Д.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педагог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дополнительного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образования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Ижевск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51520" y="1124744"/>
            <a:ext cx="8568952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9E00"/>
                </a:solidFill>
                <a:latin typeface="Arial" pitchFamily="34" charset="0"/>
                <a:cs typeface="Arial" pitchFamily="34" charset="0"/>
              </a:rPr>
              <a:t>Проект «</a:t>
            </a:r>
            <a:r>
              <a:rPr lang="ru-RU" sz="2800" b="1" dirty="0" err="1" smtClean="0">
                <a:solidFill>
                  <a:srgbClr val="009E00"/>
                </a:solidFill>
                <a:latin typeface="Arial" pitchFamily="34" charset="0"/>
                <a:cs typeface="Arial" pitchFamily="34" charset="0"/>
              </a:rPr>
              <a:t>Экологичная</a:t>
            </a:r>
            <a:r>
              <a:rPr lang="ru-RU" sz="2800" b="1" dirty="0" smtClean="0">
                <a:solidFill>
                  <a:srgbClr val="009E00"/>
                </a:solidFill>
                <a:latin typeface="Arial" pitchFamily="34" charset="0"/>
                <a:cs typeface="Arial" pitchFamily="34" charset="0"/>
              </a:rPr>
              <a:t> транспортная развязка с автоматизированным комплексом по сортировке стеклотары по цветам на базе </a:t>
            </a:r>
            <a:r>
              <a:rPr lang="ru-RU" sz="2800" b="1" dirty="0" err="1" smtClean="0">
                <a:solidFill>
                  <a:srgbClr val="009E00"/>
                </a:solidFill>
                <a:latin typeface="Arial" pitchFamily="34" charset="0"/>
                <a:cs typeface="Arial" pitchFamily="34" charset="0"/>
              </a:rPr>
              <a:t>Lego</a:t>
            </a:r>
            <a:r>
              <a:rPr lang="ru-RU" sz="2800" b="1" dirty="0" smtClean="0">
                <a:solidFill>
                  <a:srgbClr val="009E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9E00"/>
                </a:solidFill>
                <a:latin typeface="Arial" pitchFamily="34" charset="0"/>
                <a:cs typeface="Arial" pitchFamily="34" charset="0"/>
              </a:rPr>
              <a:t>Mindstorms</a:t>
            </a:r>
            <a:r>
              <a:rPr lang="ru-RU" sz="2800" b="1" dirty="0" smtClean="0">
                <a:solidFill>
                  <a:srgbClr val="009E00"/>
                </a:solidFill>
                <a:latin typeface="Arial" pitchFamily="34" charset="0"/>
                <a:cs typeface="Arial" pitchFamily="34" charset="0"/>
              </a:rPr>
              <a:t> EV3»</a:t>
            </a:r>
            <a:endParaRPr lang="ru-RU" sz="2800" b="1" dirty="0">
              <a:solidFill>
                <a:srgbClr val="009E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4941168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30227" y="4811934"/>
            <a:ext cx="303395" cy="278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68205" y="108471"/>
            <a:ext cx="8368291" cy="584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Российская робототехническая олимпиада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2021</a:t>
            </a:r>
          </a:p>
          <a:p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WRO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Творческая категория – младшая группа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4" y="3311987"/>
            <a:ext cx="4673974" cy="321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41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3"/>
    </mc:Choice>
    <mc:Fallback xmlns="">
      <p:transition spd="slow" advTm="118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61687"/>
            <a:ext cx="8856984" cy="492443"/>
          </a:xfrm>
          <a:prstGeom prst="rect">
            <a:avLst/>
          </a:prstGeom>
          <a:solidFill>
            <a:srgbClr val="1F9204">
              <a:alpha val="81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ТЕХНОЛОГИЧЕСКАЯ КОНСТРУКЦИЯ ПРОЕКТА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4374"/>
            <a:ext cx="8464356" cy="489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23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61687"/>
            <a:ext cx="8784976" cy="492443"/>
          </a:xfrm>
          <a:prstGeom prst="rect">
            <a:avLst/>
          </a:prstGeom>
          <a:solidFill>
            <a:srgbClr val="1F9204">
              <a:alpha val="81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ТЕХНОЛОГИЧЕСКАЯ КОНСТРУКЦИЯ ПРОЕКТА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064896" cy="432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8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61687"/>
            <a:ext cx="8856984" cy="852541"/>
          </a:xfrm>
          <a:prstGeom prst="rect">
            <a:avLst/>
          </a:prstGeom>
          <a:solidFill>
            <a:srgbClr val="1F9204">
              <a:alpha val="81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СХЕМА АВТОМАТИЗАЦИИ </a:t>
            </a:r>
          </a:p>
          <a:p>
            <a:pPr>
              <a:lnSpc>
                <a:spcPct val="130000"/>
              </a:lnSpc>
            </a:pPr>
            <a:r>
              <a:rPr lang="ru-RU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ЭЛЕКТРИЧЕСКОЙ ТРАНСПОРТНОЙ РАЗВЯЗКИ</a:t>
            </a:r>
            <a:endParaRPr lang="ru-RU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27341"/>
            <a:ext cx="7704856" cy="564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82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61687"/>
            <a:ext cx="8856984" cy="852541"/>
          </a:xfrm>
          <a:prstGeom prst="rect">
            <a:avLst/>
          </a:prstGeom>
          <a:solidFill>
            <a:srgbClr val="1F9204">
              <a:alpha val="81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ПРЕИМУЩЕСТВА </a:t>
            </a:r>
            <a:r>
              <a:rPr lang="ru-RU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ЭКОЛОГИЧНОЙ ТРАНСПОРТНОЙ РАЗВЯЗКИ С АВТОМАТИЗИРОВАННЫМ КОМПЛЕКСОМ ПО СОРТИРОВКЕ</a:t>
            </a:r>
            <a:endParaRPr lang="ru-RU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2784" y="951452"/>
            <a:ext cx="8841704" cy="599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1700" b="1" dirty="0"/>
              <a:t>Реализация проекта по запуску </a:t>
            </a:r>
            <a:r>
              <a:rPr lang="ru-RU" sz="1700" b="1" dirty="0" err="1"/>
              <a:t>экологичной</a:t>
            </a:r>
            <a:r>
              <a:rPr lang="ru-RU" sz="1700" b="1" dirty="0"/>
              <a:t> транспортной </a:t>
            </a:r>
            <a:r>
              <a:rPr lang="ru-RU" sz="1700" b="1" dirty="0" smtClean="0"/>
              <a:t>развязки, </a:t>
            </a:r>
            <a:r>
              <a:rPr lang="ru-RU" sz="1700" b="1" dirty="0"/>
              <a:t>соединяющей Ленинский и Октябрьский район г. Ижевска, с автоматизированным комплексом по сортировке стеклотары по цветам имеет такие преимущества для Ижевска как </a:t>
            </a:r>
            <a:r>
              <a:rPr lang="ru-RU" sz="1700" b="1" dirty="0" err="1"/>
              <a:t>Smart-city</a:t>
            </a:r>
            <a:r>
              <a:rPr lang="ru-RU" sz="1700" b="1" dirty="0"/>
              <a:t>: </a:t>
            </a:r>
          </a:p>
          <a:p>
            <a:pPr marL="342900" indent="-3429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1F9204"/>
                </a:solidFill>
              </a:rPr>
              <a:t>ОПТИМИЗАЦИЯ РАБОТЫ ТРАНСПОРТНОЙ СИСТЕМЫ </a:t>
            </a:r>
            <a:r>
              <a:rPr lang="ru-RU" sz="1700" b="1" dirty="0" smtClean="0"/>
              <a:t>за </a:t>
            </a:r>
            <a:r>
              <a:rPr lang="ru-RU" sz="1700" b="1" dirty="0"/>
              <a:t>счет появления нового вида общественного транспорта как фуникулеры над Ижевским прудом. </a:t>
            </a:r>
            <a:endParaRPr lang="ru-RU" sz="1700" b="1" dirty="0" smtClean="0"/>
          </a:p>
          <a:p>
            <a:pPr algn="just">
              <a:lnSpc>
                <a:spcPct val="130000"/>
              </a:lnSpc>
            </a:pPr>
            <a:r>
              <a:rPr lang="ru-RU" sz="1700" b="1" dirty="0"/>
              <a:t> </a:t>
            </a:r>
            <a:r>
              <a:rPr lang="ru-RU" sz="1700" b="1" dirty="0" smtClean="0"/>
              <a:t>      Как </a:t>
            </a:r>
            <a:r>
              <a:rPr lang="ru-RU" sz="1700" b="1" dirty="0"/>
              <a:t>следствие, улучшение транспортной доступности Ленинского района для горожан. </a:t>
            </a:r>
          </a:p>
          <a:p>
            <a:pPr marL="342900" indent="-3429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1F9204"/>
                </a:solidFill>
              </a:rPr>
              <a:t>ЭНЕРГОЭФФЕКТИВНОСТЬ И ЭКОНОМИЯ ИСПОЛЬЗУЕМЫХ РЕСУРСОВ </a:t>
            </a:r>
            <a:r>
              <a:rPr lang="ru-RU" sz="1700" b="1" dirty="0" smtClean="0"/>
              <a:t>за </a:t>
            </a:r>
            <a:r>
              <a:rPr lang="ru-RU" sz="1700" b="1" dirty="0"/>
              <a:t>счет применения ветряных турбогенераторов в качестве источников возобновляемой энергии ветра.</a:t>
            </a:r>
          </a:p>
          <a:p>
            <a:pPr marL="342900" indent="-3429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1F9204"/>
                </a:solidFill>
              </a:rPr>
              <a:t>ЭКОЛОГИЧЕСКАЯ БЕЗОПАСНОСТЬ </a:t>
            </a:r>
            <a:r>
              <a:rPr lang="ru-RU" sz="1700" b="1" dirty="0" smtClean="0"/>
              <a:t>за </a:t>
            </a:r>
            <a:r>
              <a:rPr lang="ru-RU" sz="1700" b="1" dirty="0"/>
              <a:t>счет интеграции передовых «зеленых» технологий: раздельный сбор отходов с элементами автоматизации, применение </a:t>
            </a:r>
            <a:r>
              <a:rPr lang="ru-RU" sz="1700" b="1" dirty="0" err="1"/>
              <a:t>экологичного</a:t>
            </a:r>
            <a:r>
              <a:rPr lang="ru-RU" sz="1700" b="1" dirty="0"/>
              <a:t> вида транспорта (</a:t>
            </a:r>
            <a:r>
              <a:rPr lang="ru-RU" sz="1700" b="1" dirty="0" err="1"/>
              <a:t>электросамокаты</a:t>
            </a:r>
            <a:r>
              <a:rPr lang="ru-RU" sz="1700" b="1" dirty="0"/>
              <a:t>, использование энергии солнца).</a:t>
            </a:r>
          </a:p>
          <a:p>
            <a:pPr marL="285750" indent="-28575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ru-RU" sz="1700" b="1" dirty="0" smtClean="0"/>
              <a:t>Возможность </a:t>
            </a:r>
            <a:r>
              <a:rPr lang="ru-RU" sz="1700" b="1" dirty="0"/>
              <a:t>изготовления основных деталей на предприятиях в Удмуртии и поставка их в другие города и страны на экспорт, как следствие, новые </a:t>
            </a:r>
            <a:r>
              <a:rPr lang="ru-RU" sz="1700" b="1" dirty="0" smtClean="0"/>
              <a:t>рабочие места.</a:t>
            </a:r>
            <a:endParaRPr lang="ru-RU" sz="1700" b="1" dirty="0"/>
          </a:p>
          <a:p>
            <a:pPr marL="285750" indent="-28575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ru-RU" sz="1700" b="1" dirty="0" smtClean="0"/>
              <a:t>Возможность </a:t>
            </a:r>
            <a:r>
              <a:rPr lang="ru-RU" sz="1700" b="1" dirty="0"/>
              <a:t>расширения и доработки проекта (присоединение беспилотного метро, установка нескольких линий канатных дорог</a:t>
            </a:r>
            <a:r>
              <a:rPr lang="ru-RU" sz="1700" b="1" dirty="0" smtClean="0"/>
              <a:t>).</a:t>
            </a:r>
            <a:endParaRPr lang="ru-RU" sz="1700" b="1" dirty="0"/>
          </a:p>
          <a:p>
            <a:pPr marL="285750" indent="-28575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ru-RU" sz="1700" b="1" dirty="0" smtClean="0"/>
              <a:t>Повышение </a:t>
            </a:r>
            <a:r>
              <a:rPr lang="ru-RU" sz="1700" b="1" dirty="0"/>
              <a:t>туристической привлекательности г. </a:t>
            </a:r>
            <a:r>
              <a:rPr lang="ru-RU" sz="1700" b="1" dirty="0" smtClean="0"/>
              <a:t>Ижевска.</a:t>
            </a:r>
            <a:endParaRPr lang="ru-RU" sz="1700" b="1" dirty="0"/>
          </a:p>
        </p:txBody>
      </p:sp>
    </p:spTree>
    <p:extLst>
      <p:ext uri="{BB962C8B-B14F-4D97-AF65-F5344CB8AC3E}">
        <p14:creationId xmlns:p14="http://schemas.microsoft.com/office/powerpoint/2010/main" val="159851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3014"/>
            <a:ext cx="5868144" cy="678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973" y="682701"/>
            <a:ext cx="6696207" cy="469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Предпосылки построения </a:t>
            </a:r>
          </a:p>
          <a:p>
            <a:pPr>
              <a:lnSpc>
                <a:spcPct val="130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«УМНОГО ГОРОДА»:</a:t>
            </a:r>
            <a:r>
              <a:rPr lang="ru-RU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285750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Ограниченность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ресурсов.</a:t>
            </a:r>
          </a:p>
          <a:p>
            <a:pPr marL="285750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«Пробки» на дорогах.</a:t>
            </a:r>
          </a:p>
          <a:p>
            <a:pPr marL="285750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требований к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40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качеству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благоустройству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40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городской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среды.</a:t>
            </a:r>
          </a:p>
          <a:p>
            <a:pPr marL="285750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дефицита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энергоресурсов </a:t>
            </a:r>
          </a:p>
          <a:p>
            <a:pPr>
              <a:lnSpc>
                <a:spcPct val="140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чистой воды. </a:t>
            </a:r>
          </a:p>
          <a:p>
            <a:pPr marL="285750" indent="-285750">
              <a:lnSpc>
                <a:spcPct val="14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объёмов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40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отходов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загрязнение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40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окружающей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729422"/>
            <a:ext cx="8568952" cy="867930"/>
          </a:xfrm>
          <a:prstGeom prst="rect">
            <a:avLst/>
          </a:prstGeom>
          <a:solidFill>
            <a:srgbClr val="1F9204">
              <a:alpha val="85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ВНЕДРЕНИЕ «УМНЫХ» РЕШЕНИЙ ПОЗВОЛИТ И НАШЕМУ ГОРОДУ СТАТЬ «УМНЕЕ» И КОМФОРТНЕЕ ДЛЯ ПРОЖИВАНИЯ ЖИТЕЛЯМ. 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712" y="85161"/>
            <a:ext cx="4135248" cy="450829"/>
          </a:xfrm>
          <a:prstGeom prst="rect">
            <a:avLst/>
          </a:prstGeom>
          <a:solidFill>
            <a:srgbClr val="1F9204">
              <a:alpha val="79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АКТУАЛЬНОСТЬ ПРОБЛЕМЫ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5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793701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939110"/>
              </p:ext>
            </p:extLst>
          </p:nvPr>
        </p:nvGraphicFramePr>
        <p:xfrm>
          <a:off x="5436096" y="44624"/>
          <a:ext cx="3600400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Точечный рисунок" r:id="rId5" imgW="3619048" imgH="1961905" progId="Paint.Picture">
                  <p:embed/>
                </p:oleObj>
              </mc:Choice>
              <mc:Fallback>
                <p:oleObj name="Точечный рисунок" r:id="rId5" imgW="3619048" imgH="1961905" progId="Paint.Picture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44624"/>
                        <a:ext cx="3600400" cy="180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99396"/>
            <a:ext cx="3816424" cy="194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146785"/>
              </p:ext>
            </p:extLst>
          </p:nvPr>
        </p:nvGraphicFramePr>
        <p:xfrm>
          <a:off x="3131840" y="3684640"/>
          <a:ext cx="4032448" cy="1948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Точечный рисунок" r:id="rId8" imgW="4277322" imgH="2057143" progId="Paint.Picture">
                  <p:embed/>
                </p:oleObj>
              </mc:Choice>
              <mc:Fallback>
                <p:oleObj name="Точечный рисунок" r:id="rId8" imgW="4277322" imgH="2057143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684640"/>
                        <a:ext cx="4032448" cy="19488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347527"/>
              </p:ext>
            </p:extLst>
          </p:nvPr>
        </p:nvGraphicFramePr>
        <p:xfrm>
          <a:off x="5275297" y="5013176"/>
          <a:ext cx="3833207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Точечный рисунок" r:id="rId10" imgW="3990476" imgH="1809524" progId="Paint.Picture">
                  <p:embed/>
                </p:oleObj>
              </mc:Choice>
              <mc:Fallback>
                <p:oleObj name="Точечный рисунок" r:id="rId10" imgW="3990476" imgH="1809524" progId="Paint.Pictur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297" y="5013176"/>
                        <a:ext cx="3833207" cy="1728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6004" y="44624"/>
            <a:ext cx="5328084" cy="1692771"/>
          </a:xfrm>
          <a:prstGeom prst="rect">
            <a:avLst/>
          </a:prstGeom>
          <a:solidFill>
            <a:srgbClr val="1F9204">
              <a:alpha val="79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просы подтверждают, что</a:t>
            </a:r>
          </a:p>
          <a:p>
            <a:pPr>
              <a:lnSpc>
                <a:spcPct val="13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КОМФОРТА ГОРОЖАН АКТУАЛЬНО:</a:t>
            </a:r>
          </a:p>
          <a:p>
            <a:pPr marL="285750" indent="-285750">
              <a:lnSpc>
                <a:spcPct val="1300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Оптимизация работы транспортной системы</a:t>
            </a:r>
          </a:p>
          <a:p>
            <a:pPr marL="285750" indent="-285750">
              <a:lnSpc>
                <a:spcPct val="1300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Экономия используемых ресурсов</a:t>
            </a:r>
          </a:p>
          <a:p>
            <a:pPr marL="285750" indent="-285750">
              <a:lnSpc>
                <a:spcPct val="1300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Экологическая безопасность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98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220627" cy="295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3933056"/>
            <a:ext cx="8888808" cy="746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ОБЪЕКТ ИССЛЕДОВАНИЯ: </a:t>
            </a:r>
          </a:p>
          <a:p>
            <a:pPr algn="just">
              <a:lnSpc>
                <a:spcPct val="130000"/>
              </a:lnSpc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птимизация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транспортной системы 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экономия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энергии, с целью улучшения транспортной доступности Ленинского района г. Ижевска, и экологическая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безопасность.  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680" y="44624"/>
            <a:ext cx="8816800" cy="492443"/>
          </a:xfrm>
          <a:prstGeom prst="rect">
            <a:avLst/>
          </a:prstGeom>
          <a:solidFill>
            <a:srgbClr val="1F9204">
              <a:alpha val="81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ИССЛЕДОВАНИЕ ПРОБЛЕМЫ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490659"/>
            <a:ext cx="8816800" cy="746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ПРЕДМЕТ ИССЛЕДОВАНИЯ:</a:t>
            </a:r>
          </a:p>
          <a:p>
            <a:pPr algn="just">
              <a:lnSpc>
                <a:spcPct val="130000"/>
              </a:lnSpc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кологическая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транспортная развязка, соединяющая Ленинский и Октябрьский район г. Ижевска, с автоматизированным комплексом по сортировке стеклотары по цветам.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360040" cy="26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360040" cy="26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15101"/>
            <a:ext cx="360040" cy="26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04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736" y="764704"/>
            <a:ext cx="8744792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30000"/>
              </a:lnSpc>
            </a:pP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Разработать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экологичную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транспортную развязку,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соединяющую Ленинский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Октябрьский район г. Ижевска с автоматизированным</a:t>
            </a:r>
          </a:p>
          <a:p>
            <a:pPr algn="just">
              <a:lnSpc>
                <a:spcPct val="130000"/>
              </a:lnSpc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комплексом по сортировке стеклотары по цветам на базе LEGO</a:t>
            </a:r>
          </a:p>
          <a:p>
            <a:pPr algn="just">
              <a:lnSpc>
                <a:spcPct val="130000"/>
              </a:lnSpc>
            </a:pP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Mindstorms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EV3.</a:t>
            </a:r>
          </a:p>
          <a:p>
            <a:pPr algn="just">
              <a:lnSpc>
                <a:spcPct val="130000"/>
              </a:lnSpc>
            </a:pPr>
            <a:endParaRPr lang="ru-RU" sz="1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30000"/>
              </a:lnSpc>
            </a:pPr>
            <a:endParaRPr lang="ru-RU" sz="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30000"/>
              </a:lnSpc>
            </a:pPr>
            <a:endParaRPr lang="ru-RU" sz="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61687"/>
            <a:ext cx="8856984" cy="492443"/>
          </a:xfrm>
          <a:prstGeom prst="rect">
            <a:avLst/>
          </a:prstGeom>
          <a:solidFill>
            <a:srgbClr val="1F9204">
              <a:alpha val="81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ЦЕЛЬ ПРОЕКТА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736" y="2256488"/>
            <a:ext cx="8839744" cy="492443"/>
          </a:xfrm>
          <a:prstGeom prst="rect">
            <a:avLst/>
          </a:prstGeom>
          <a:solidFill>
            <a:srgbClr val="1F9204">
              <a:alpha val="81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ЗАДАЧИ ПРОЕКТА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736" y="2780928"/>
            <a:ext cx="8911752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• Изучить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виды возобновляемой энергии;</a:t>
            </a:r>
          </a:p>
          <a:p>
            <a:pPr algn="just">
              <a:lnSpc>
                <a:spcPct val="130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• Изучить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проблематику транспортной доступности Ленинского района г. Ижевска;</a:t>
            </a:r>
          </a:p>
          <a:p>
            <a:pPr algn="just">
              <a:lnSpc>
                <a:spcPct val="130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• Изучить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практический опыт жителей г. Ижевска и жителей других стран по обращению с отходами;</a:t>
            </a:r>
          </a:p>
          <a:p>
            <a:pPr algn="just">
              <a:lnSpc>
                <a:spcPct val="130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• Сконструировать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экологичную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транспортную развязку, соединяющую Ленинский и Октябрьский район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 Ижевска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с автоматизированным комплексом по сортировке стеклотары по цветам на базе LEGO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Mindstorms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EV3.</a:t>
            </a:r>
          </a:p>
          <a:p>
            <a:pPr algn="just">
              <a:lnSpc>
                <a:spcPct val="130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• Запрограммировать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собранную модель в программной среде LEGO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Mindstorms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EV3.</a:t>
            </a:r>
          </a:p>
        </p:txBody>
      </p:sp>
    </p:spTree>
    <p:extLst>
      <p:ext uri="{BB962C8B-B14F-4D97-AF65-F5344CB8AC3E}">
        <p14:creationId xmlns:p14="http://schemas.microsoft.com/office/powerpoint/2010/main" val="18232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574659"/>
            <a:ext cx="9036496" cy="623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496" y="61687"/>
            <a:ext cx="9073008" cy="492443"/>
          </a:xfrm>
          <a:prstGeom prst="rect">
            <a:avLst/>
          </a:prstGeom>
          <a:solidFill>
            <a:srgbClr val="1F9204">
              <a:alpha val="81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НАШЕ РЕШЕНИЕ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48680"/>
            <a:ext cx="8856984" cy="595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40000"/>
              </a:lnSpc>
            </a:pPr>
            <a:r>
              <a:rPr lang="ru-RU" sz="2000" b="1" dirty="0" smtClean="0">
                <a:solidFill>
                  <a:srgbClr val="0037A4"/>
                </a:solidFill>
                <a:latin typeface="Arial" pitchFamily="34" charset="0"/>
                <a:cs typeface="Arial" pitchFamily="34" charset="0"/>
              </a:rPr>
              <a:t>ЭКОЛОГИЧНАЯ КАНАТНАЯ ДОРОГА НА «ЗЕЛЕНОЙ» ЭНЕРГИИ </a:t>
            </a:r>
          </a:p>
          <a:p>
            <a:pPr algn="r">
              <a:lnSpc>
                <a:spcPct val="140000"/>
              </a:lnSpc>
            </a:pPr>
            <a:r>
              <a:rPr lang="ru-RU" b="1" dirty="0" smtClean="0">
                <a:solidFill>
                  <a:srgbClr val="0037A4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b="1" dirty="0">
                <a:solidFill>
                  <a:srgbClr val="0037A4"/>
                </a:solidFill>
                <a:latin typeface="Arial" pitchFamily="34" charset="0"/>
                <a:cs typeface="Arial" pitchFamily="34" charset="0"/>
              </a:rPr>
              <a:t>вариант </a:t>
            </a:r>
            <a:r>
              <a:rPr lang="ru-RU" b="1" dirty="0" smtClean="0">
                <a:solidFill>
                  <a:srgbClr val="0037A4"/>
                </a:solidFill>
                <a:latin typeface="Arial" pitchFamily="34" charset="0"/>
                <a:cs typeface="Arial" pitchFamily="34" charset="0"/>
              </a:rPr>
              <a:t>улучшения </a:t>
            </a:r>
            <a:r>
              <a:rPr lang="ru-RU" b="1" dirty="0">
                <a:solidFill>
                  <a:srgbClr val="0037A4"/>
                </a:solidFill>
                <a:latin typeface="Arial" pitchFamily="34" charset="0"/>
                <a:cs typeface="Arial" pitchFamily="34" charset="0"/>
              </a:rPr>
              <a:t>транспортной доступности </a:t>
            </a:r>
            <a:endParaRPr lang="ru-RU" b="1" dirty="0" smtClean="0">
              <a:solidFill>
                <a:srgbClr val="0037A4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40000"/>
              </a:lnSpc>
            </a:pPr>
            <a:r>
              <a:rPr lang="ru-RU" b="1" dirty="0" smtClean="0">
                <a:solidFill>
                  <a:srgbClr val="0037A4"/>
                </a:solidFill>
                <a:latin typeface="Arial" pitchFamily="34" charset="0"/>
                <a:cs typeface="Arial" pitchFamily="34" charset="0"/>
              </a:rPr>
              <a:t>Ленинского </a:t>
            </a:r>
            <a:r>
              <a:rPr lang="ru-RU" b="1" dirty="0">
                <a:solidFill>
                  <a:srgbClr val="0037A4"/>
                </a:solidFill>
                <a:latin typeface="Arial" pitchFamily="34" charset="0"/>
                <a:cs typeface="Arial" pitchFamily="34" charset="0"/>
              </a:rPr>
              <a:t>района г. Ижевска:</a:t>
            </a:r>
          </a:p>
          <a:p>
            <a:pPr marL="285750" indent="-285750" algn="r">
              <a:lnSpc>
                <a:spcPct val="14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37A4"/>
                </a:solidFill>
                <a:latin typeface="Arial" pitchFamily="34" charset="0"/>
                <a:cs typeface="Arial" pitchFamily="34" charset="0"/>
              </a:rPr>
              <a:t> ПИТАНИЕ ОТ ВЕТРЯНОГО ТУРБОГЕНЕРАТОРА, </a:t>
            </a:r>
          </a:p>
          <a:p>
            <a:pPr algn="r">
              <a:lnSpc>
                <a:spcPct val="140000"/>
              </a:lnSpc>
            </a:pPr>
            <a:r>
              <a:rPr lang="ru-RU" b="1" dirty="0" smtClean="0">
                <a:solidFill>
                  <a:srgbClr val="0037A4"/>
                </a:solidFill>
                <a:latin typeface="Arial" pitchFamily="34" charset="0"/>
                <a:cs typeface="Arial" pitchFamily="34" charset="0"/>
              </a:rPr>
              <a:t>      УСТАНОВЛЕННОГО НА ФУНДАМЕНТЕ НА ДНЕ ПРУДА</a:t>
            </a:r>
          </a:p>
          <a:p>
            <a:pPr marL="285750" indent="-285750" algn="r">
              <a:lnSpc>
                <a:spcPct val="14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37A4"/>
                </a:solidFill>
                <a:latin typeface="Arial" pitchFamily="34" charset="0"/>
                <a:cs typeface="Arial" pitchFamily="34" charset="0"/>
              </a:rPr>
              <a:t> БЫСТРОЕ ПЕРЕМЕЩЕНИЕ МЕЖДУ РАЙОНАМИ ДЛЯ ЖИТЕЛЕЙ</a:t>
            </a:r>
            <a:endParaRPr lang="ru-RU" b="1" dirty="0">
              <a:solidFill>
                <a:srgbClr val="0037A4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r">
              <a:lnSpc>
                <a:spcPct val="14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37A4"/>
                </a:solidFill>
                <a:latin typeface="Arial" pitchFamily="34" charset="0"/>
                <a:cs typeface="Arial" pitchFamily="34" charset="0"/>
              </a:rPr>
              <a:t> СНИЖЕНИЕ КОЛИЧЕСТВА ПРОБОК НА ДОРОГАХ ИЗ ЛЕНИНСКОГО РАЙОНА</a:t>
            </a:r>
          </a:p>
          <a:p>
            <a:pPr marL="285750" indent="-285750" algn="r">
              <a:lnSpc>
                <a:spcPct val="140000"/>
              </a:lnSpc>
              <a:buFont typeface="Wingdings" pitchFamily="2" charset="2"/>
              <a:buChar char="ü"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r">
              <a:lnSpc>
                <a:spcPct val="14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ПОВЫШЕНИЕ ТУРИСТИЧЕСКОЙ ПРИВЛЕКАТЕЛЬНОСТИ ГОРОДА</a:t>
            </a:r>
          </a:p>
          <a:p>
            <a:pPr marL="285750" indent="-285750" algn="r">
              <a:lnSpc>
                <a:spcPct val="14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ВОЗМОЖНОСТЬ ПРИВЛЕЧЕНИЯ ИНВЕСТИЦИЙ НА ПРОИЗВОДСТВО ЛОПАСТЕЙ ДЛЯ ВЕТРЯКОВ НА ПРЕДПРИЯТИЯХ ИЖЕВСКА, В Т.Ч. НА ЭКСПОРТ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r">
              <a:lnSpc>
                <a:spcPct val="14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УВЕЛИЧЕНИЕ КОЛИЧЕСТВА РАБОЧИХ МЕСТ НА ПРЕДПРИЯТИЯХ ИЖЕВСКА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1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0848"/>
            <a:ext cx="2727012" cy="184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548680"/>
            <a:ext cx="2713237" cy="636405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1650" b="1" dirty="0" smtClean="0">
                <a:latin typeface="Arial" pitchFamily="34" charset="0"/>
                <a:cs typeface="Arial" pitchFamily="34" charset="0"/>
              </a:rPr>
              <a:t>Новый вид общественного </a:t>
            </a:r>
            <a:r>
              <a:rPr lang="ru-RU" sz="1650" b="1" dirty="0">
                <a:latin typeface="Arial" pitchFamily="34" charset="0"/>
                <a:cs typeface="Arial" pitchFamily="34" charset="0"/>
              </a:rPr>
              <a:t>транспорта – </a:t>
            </a:r>
            <a:r>
              <a:rPr lang="ru-RU" sz="1650" b="1" dirty="0" smtClean="0">
                <a:latin typeface="Arial" pitchFamily="34" charset="0"/>
                <a:cs typeface="Arial" pitchFamily="34" charset="0"/>
              </a:rPr>
              <a:t>ЭЛЕКТРОСАМОКАТ!</a:t>
            </a:r>
          </a:p>
          <a:p>
            <a:pPr marL="285750" indent="-28575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ru-RU" sz="1650" b="1" dirty="0" smtClean="0">
                <a:latin typeface="Arial" pitchFamily="34" charset="0"/>
                <a:cs typeface="Arial" pitchFamily="34" charset="0"/>
              </a:rPr>
              <a:t>Мобильны в использовании</a:t>
            </a:r>
          </a:p>
          <a:p>
            <a:pPr marL="285750" indent="-28575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ru-RU" sz="1650" b="1" dirty="0" smtClean="0">
                <a:latin typeface="Arial" pitchFamily="34" charset="0"/>
                <a:cs typeface="Arial" pitchFamily="34" charset="0"/>
              </a:rPr>
              <a:t>Предотвращение </a:t>
            </a:r>
            <a:r>
              <a:rPr lang="ru-RU" sz="1650" b="1" dirty="0">
                <a:latin typeface="Arial" pitchFamily="34" charset="0"/>
                <a:cs typeface="Arial" pitchFamily="34" charset="0"/>
              </a:rPr>
              <a:t>пробок на </a:t>
            </a:r>
            <a:r>
              <a:rPr lang="ru-RU" sz="1650" b="1" dirty="0" smtClean="0">
                <a:latin typeface="Arial" pitchFamily="34" charset="0"/>
                <a:cs typeface="Arial" pitchFamily="34" charset="0"/>
              </a:rPr>
              <a:t>дорогах</a:t>
            </a:r>
          </a:p>
          <a:p>
            <a:pPr marL="285750" indent="-285750" algn="just">
              <a:lnSpc>
                <a:spcPct val="130000"/>
              </a:lnSpc>
              <a:buFont typeface="Wingdings" pitchFamily="2" charset="2"/>
              <a:buChar char="ü"/>
            </a:pPr>
            <a:endParaRPr lang="ru-RU" sz="165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30000"/>
              </a:lnSpc>
              <a:buFont typeface="Wingdings" pitchFamily="2" charset="2"/>
              <a:buChar char="ü"/>
            </a:pPr>
            <a:endParaRPr lang="ru-RU" sz="165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ru-RU" sz="1650" b="1" dirty="0" smtClean="0">
                <a:latin typeface="Arial" pitchFamily="34" charset="0"/>
                <a:cs typeface="Arial" pitchFamily="34" charset="0"/>
              </a:rPr>
              <a:t>Снижение </a:t>
            </a:r>
            <a:r>
              <a:rPr lang="ru-RU" sz="1650" b="1" dirty="0">
                <a:latin typeface="Arial" pitchFamily="34" charset="0"/>
                <a:cs typeface="Arial" pitchFamily="34" charset="0"/>
              </a:rPr>
              <a:t>вредных выбросов в атмосферу</a:t>
            </a:r>
          </a:p>
          <a:p>
            <a:pPr marL="285750" indent="-28575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ru-RU" sz="1650" b="1" dirty="0" smtClean="0">
                <a:latin typeface="Arial" pitchFamily="34" charset="0"/>
                <a:cs typeface="Arial" pitchFamily="34" charset="0"/>
              </a:rPr>
              <a:t>ПИТАНИЕ ЗАРЯДКИ ЭЛЕКТРОСАМОКАТОВ ОТ СОЛНЕЧНЫХ БАТАРЕЙ</a:t>
            </a:r>
          </a:p>
          <a:p>
            <a:pPr marL="285750" indent="-28575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ru-RU" sz="1650" b="1" dirty="0" smtClean="0">
                <a:latin typeface="Arial" pitchFamily="34" charset="0"/>
                <a:cs typeface="Arial" pitchFamily="34" charset="0"/>
              </a:rPr>
              <a:t>Решение </a:t>
            </a:r>
            <a:r>
              <a:rPr lang="ru-RU" sz="1650" b="1" dirty="0">
                <a:latin typeface="Arial" pitchFamily="34" charset="0"/>
                <a:cs typeface="Arial" pitchFamily="34" charset="0"/>
              </a:rPr>
              <a:t>проблем с </a:t>
            </a:r>
            <a:r>
              <a:rPr lang="ru-RU" sz="1650" b="1" dirty="0" smtClean="0">
                <a:latin typeface="Arial" pitchFamily="34" charset="0"/>
                <a:cs typeface="Arial" pitchFamily="34" charset="0"/>
              </a:rPr>
              <a:t>парковками.</a:t>
            </a:r>
            <a:endParaRPr lang="ru-RU" sz="16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03848" y="585416"/>
            <a:ext cx="2727011" cy="6227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ru-RU" sz="1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5416"/>
            <a:ext cx="2758665" cy="622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692696"/>
            <a:ext cx="2736304" cy="5956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ru-RU" sz="16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ВЕТРЯКИ ПРЕОБРАЗУЮТ ВЕТЕР В ЭЛЕКТРОЭНЕРГИЮ. </a:t>
            </a:r>
            <a:r>
              <a:rPr lang="ru-RU" sz="16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Потоки воздуха крутят лопасти, и те вращаются в </a:t>
            </a:r>
            <a:r>
              <a:rPr lang="ru-RU" sz="16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вертикальной </a:t>
            </a:r>
            <a:r>
              <a:rPr lang="ru-RU" sz="16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плоскости. </a:t>
            </a:r>
            <a:endParaRPr lang="ru-RU" sz="165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6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Возникает </a:t>
            </a:r>
            <a:r>
              <a:rPr lang="ru-RU" sz="16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механическая энергия, энергия движения</a:t>
            </a:r>
            <a:r>
              <a:rPr lang="ru-RU" sz="16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ru-RU" sz="16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 подключенный к устройству генератор уже вырабатывает электричество. </a:t>
            </a:r>
            <a:endParaRPr lang="ru-RU" sz="165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16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6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ЧЕМ ВЫШЕ ВЕТРЯК, ТЕМ БОЛЬШЕ ОН ПРОИЗВОДИТ ЭЛЕКТРОЭНЕРГИИ. </a:t>
            </a:r>
            <a:endParaRPr lang="ru-RU" sz="16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4060"/>
            <a:ext cx="2736304" cy="452432"/>
          </a:xfrm>
          <a:prstGeom prst="rect">
            <a:avLst/>
          </a:prstGeom>
          <a:solidFill>
            <a:srgbClr val="1F9204">
              <a:alpha val="81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ЭНЕРГИЯ ВЕТРА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68368" y="61687"/>
            <a:ext cx="2552104" cy="732508"/>
          </a:xfrm>
          <a:prstGeom prst="rect">
            <a:avLst/>
          </a:prstGeom>
          <a:solidFill>
            <a:srgbClr val="1F9204">
              <a:alpha val="81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РАЗДЕЛЬНЫЙ СБОР ОТХОДОВ/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RECYCLE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61687"/>
            <a:ext cx="2727011" cy="452432"/>
          </a:xfrm>
          <a:prstGeom prst="rect">
            <a:avLst/>
          </a:prstGeom>
          <a:solidFill>
            <a:srgbClr val="1F9204">
              <a:alpha val="81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ЭНЕРГИЯ СОЛНЦА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718" y="4689140"/>
            <a:ext cx="2552104" cy="205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68368" y="797141"/>
            <a:ext cx="2552104" cy="40534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1650" b="1" dirty="0" smtClean="0">
                <a:latin typeface="Arial" pitchFamily="34" charset="0"/>
                <a:cs typeface="Arial" pitchFamily="34" charset="0"/>
              </a:rPr>
              <a:t>ЭКОЛОГИЧЕСКАЯ БЕЗОПАСНОСТЬ за </a:t>
            </a:r>
            <a:r>
              <a:rPr lang="ru-RU" sz="1650" b="1" dirty="0">
                <a:latin typeface="Arial" pitchFamily="34" charset="0"/>
                <a:cs typeface="Arial" pitchFamily="34" charset="0"/>
              </a:rPr>
              <a:t>счет интеграции передовых «зеленых» </a:t>
            </a:r>
            <a:r>
              <a:rPr lang="ru-RU" sz="1650" b="1" dirty="0" smtClean="0">
                <a:latin typeface="Arial" pitchFamily="34" charset="0"/>
                <a:cs typeface="Arial" pitchFamily="34" charset="0"/>
              </a:rPr>
              <a:t>технологий - Раздельный сбор отходов с элементами автоматизации.</a:t>
            </a:r>
          </a:p>
          <a:p>
            <a:pPr algn="just">
              <a:lnSpc>
                <a:spcPct val="130000"/>
              </a:lnSpc>
            </a:pPr>
            <a:r>
              <a:rPr lang="ru-RU" sz="1650" b="1" dirty="0" smtClean="0">
                <a:latin typeface="Arial" pitchFamily="34" charset="0"/>
                <a:cs typeface="Arial" pitchFamily="34" charset="0"/>
              </a:rPr>
              <a:t>Из мусора </a:t>
            </a:r>
            <a:r>
              <a:rPr lang="ru-RU" sz="1650" b="1" dirty="0">
                <a:latin typeface="Arial" pitchFamily="34" charset="0"/>
                <a:cs typeface="Arial" pitchFamily="34" charset="0"/>
              </a:rPr>
              <a:t>можно сделать новые вещи, потратив меньше природных ресурсов. </a:t>
            </a:r>
            <a:endParaRPr lang="ru-RU" sz="165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84168" y="4581128"/>
            <a:ext cx="27849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4689140"/>
            <a:ext cx="278490" cy="25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12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2780928"/>
            <a:ext cx="8744792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40000"/>
              </a:lnSpc>
            </a:pPr>
            <a:r>
              <a:rPr lang="ru-RU" sz="15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Считывающее устройство - </a:t>
            </a:r>
            <a:r>
              <a:rPr lang="ru-RU" sz="15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датчик цвета распознает пропуск для 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прохода по цвету. Разрешает допуск на поворотную платформу</a:t>
            </a:r>
            <a:r>
              <a:rPr lang="ru-RU" sz="15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она доставляет 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пассажиров к гондолам. </a:t>
            </a:r>
          </a:p>
          <a:p>
            <a:pPr algn="just">
              <a:lnSpc>
                <a:spcPct val="140000"/>
              </a:lnSpc>
            </a:pP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На поворотную платформу пассажиры попадают по лестнице, пройдя через </a:t>
            </a:r>
            <a:r>
              <a:rPr lang="ru-RU" sz="15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шлагбаум (открывает ее большой мотор). </a:t>
            </a:r>
            <a:endParaRPr lang="ru-RU" sz="15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Средний серво мотор поворачивает платформу </a:t>
            </a:r>
            <a:r>
              <a:rPr lang="ru-RU" sz="15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 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входу на гондолу. </a:t>
            </a:r>
            <a:endParaRPr lang="ru-RU" sz="15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ru-RU" sz="15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После наполнения гондолы большой мотор приводит в действие канатную дорогу</a:t>
            </a:r>
            <a:r>
              <a:rPr lang="ru-RU" sz="15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5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 Гондолы доезжают до противоположного берега, и пассажиры выходят из них.</a:t>
            </a:r>
          </a:p>
          <a:p>
            <a:pPr algn="just">
              <a:lnSpc>
                <a:spcPct val="140000"/>
              </a:lnSpc>
            </a:pP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6. Большой серво мотор приводит в действие лифт, который забирает пассажиров из гондол и движется с ними на нижний уровень для выхода на улицу. </a:t>
            </a:r>
          </a:p>
          <a:p>
            <a:pPr algn="just">
              <a:lnSpc>
                <a:spcPct val="140000"/>
              </a:lnSpc>
            </a:pP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7. При выходе из лифта организован  автоматизированный комплекс по сортировке стеклотары по </a:t>
            </a:r>
            <a:r>
              <a:rPr lang="ru-RU" sz="15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цветам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раздельные баки </a:t>
            </a:r>
            <a:r>
              <a:rPr lang="ru-RU" sz="15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макулатуры, ПЭТ, алюминия,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тетрапак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Работа комплекса по сортировке стекла запрограммирована на автоматизированную сортировку стекла. </a:t>
            </a:r>
          </a:p>
          <a:p>
            <a:pPr algn="just">
              <a:lnSpc>
                <a:spcPct val="140000"/>
              </a:lnSpc>
            </a:pP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8. Пассажиры могут </a:t>
            </a:r>
            <a:r>
              <a:rPr lang="ru-RU" sz="15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отправиться</a:t>
            </a:r>
          </a:p>
          <a:p>
            <a:pPr algn="just">
              <a:lnSpc>
                <a:spcPct val="140000"/>
              </a:lnSpc>
            </a:pPr>
            <a:r>
              <a:rPr lang="ru-RU" sz="15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электросамокатах</a:t>
            </a:r>
            <a:r>
              <a:rPr lang="ru-RU" sz="15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станция </a:t>
            </a:r>
          </a:p>
          <a:p>
            <a:pPr algn="just">
              <a:lnSpc>
                <a:spcPct val="140000"/>
              </a:lnSpc>
            </a:pPr>
            <a:r>
              <a:rPr lang="ru-RU" sz="15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подзарядки 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5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солнечных </a:t>
            </a:r>
          </a:p>
          <a:p>
            <a:pPr algn="just">
              <a:lnSpc>
                <a:spcPct val="140000"/>
              </a:lnSpc>
            </a:pPr>
            <a:r>
              <a:rPr lang="ru-RU" sz="15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батареях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44624"/>
            <a:ext cx="9001000" cy="450829"/>
          </a:xfrm>
          <a:prstGeom prst="rect">
            <a:avLst/>
          </a:prstGeom>
          <a:solidFill>
            <a:srgbClr val="1F9204">
              <a:alpha val="81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ЛОГИКА РАБОТЫ ЭКОЛОГИЧНОЙ ТРАНСПОРТНОЙ РАЗВЯЗКИ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81128"/>
            <a:ext cx="5400600" cy="22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3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61687"/>
            <a:ext cx="8856984" cy="492443"/>
          </a:xfrm>
          <a:prstGeom prst="rect">
            <a:avLst/>
          </a:prstGeom>
          <a:solidFill>
            <a:srgbClr val="1F9204">
              <a:alpha val="81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ТЕХНОЛОГИЧЕСКАЯ КОНСТРУКЦИЯ ПРОЕКТА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8" y="980728"/>
            <a:ext cx="8688642" cy="428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6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8812</TotalTime>
  <Words>840</Words>
  <Application>Microsoft Office PowerPoint</Application>
  <PresentationFormat>Экран (4:3)</PresentationFormat>
  <Paragraphs>117</Paragraphs>
  <Slides>13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Дулотин</dc:creator>
  <cp:lastModifiedBy>Александр Дулотин</cp:lastModifiedBy>
  <cp:revision>532</cp:revision>
  <dcterms:created xsi:type="dcterms:W3CDTF">2017-01-25T15:42:26Z</dcterms:created>
  <dcterms:modified xsi:type="dcterms:W3CDTF">2021-05-23T18:01:41Z</dcterms:modified>
</cp:coreProperties>
</file>